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3" r:id="rId6"/>
    <p:sldId id="260" r:id="rId7"/>
    <p:sldId id="261" r:id="rId8"/>
    <p:sldId id="262" r:id="rId9"/>
  </p:sldIdLst>
  <p:sldSz cx="7556500" cy="10693400"/>
  <p:notesSz cx="7556500" cy="10693400"/>
  <p:defaultTextStyle>
    <a:defPPr>
      <a:defRPr lang="fr-T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1672" y="52"/>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1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en bouaziz" userId="329743e188379021" providerId="LiveId" clId="{ED9D6E3F-C4C5-42E5-AE5A-5545ECF6F5B1}"/>
    <pc:docChg chg="custSel modSld">
      <pc:chgData name="hanen bouaziz" userId="329743e188379021" providerId="LiveId" clId="{ED9D6E3F-C4C5-42E5-AE5A-5545ECF6F5B1}" dt="2022-11-29T13:55:16.218" v="76" actId="20577"/>
      <pc:docMkLst>
        <pc:docMk/>
      </pc:docMkLst>
      <pc:sldChg chg="modSp mod">
        <pc:chgData name="hanen bouaziz" userId="329743e188379021" providerId="LiveId" clId="{ED9D6E3F-C4C5-42E5-AE5A-5545ECF6F5B1}" dt="2022-11-29T13:55:16.218" v="76" actId="20577"/>
        <pc:sldMkLst>
          <pc:docMk/>
          <pc:sldMk cId="0" sldId="262"/>
        </pc:sldMkLst>
        <pc:graphicFrameChg chg="modGraphic">
          <ac:chgData name="hanen bouaziz" userId="329743e188379021" providerId="LiveId" clId="{ED9D6E3F-C4C5-42E5-AE5A-5545ECF6F5B1}" dt="2022-11-29T13:55:16.218" v="76" actId="20577"/>
          <ac:graphicFrameMkLst>
            <pc:docMk/>
            <pc:sldMk cId="0" sldId="262"/>
            <ac:graphicFrameMk id="8" creationId="{00000000-0000-0000-0000-000000000000}"/>
          </ac:graphicFrameMkLst>
        </pc:graphicFrame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10-05T14:36:38.056"/>
    </inkml:context>
    <inkml:brush xml:id="br0">
      <inkml:brushProperty name="width" value="0.1" units="cm"/>
      <inkml:brushProperty name="height" value="0.1" units="cm"/>
      <inkml:brushProperty name="color" value="#AE198D"/>
      <inkml:brushProperty name="inkEffects" value="galaxy"/>
      <inkml:brushProperty name="anchorX" value="0"/>
      <inkml:brushProperty name="anchorY" value="0"/>
      <inkml:brushProperty name="scaleFactor" value="0.5"/>
    </inkml:brush>
  </inkml:definitions>
  <inkml:trace contextRef="#ctx0" brushRef="#br0">1 0 17487 0 0,'0'0'6648'0'0,"1"15"-6869"0"0,3 10 1692 0 0,1 18-1511 0 0,3 16 134 0 0,0 12 372 0 0,-1 0-365 0 0,-1-4 142 0 0,0-7-167 0 0,1-8 57 0 0,1-9-33 0 0,-1-7 15 0 0,-2-4-5 0 0,0-2 12 0 0,-2-4-13 0 0,0-2 14 0 0,-1-2-126 0 0,0-1 36 0 0,0-2-7 0 0,-1 0-13 0 0,0 1-14 0 0,0 0 13 0 0,-1-1-15 0 0,-4-2 14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10-05T14:36:38.190"/>
    </inkml:context>
    <inkml:brush xml:id="br0">
      <inkml:brushProperty name="width" value="0.1" units="cm"/>
      <inkml:brushProperty name="height" value="0.1" units="cm"/>
      <inkml:brushProperty name="color" value="#AE198D"/>
      <inkml:brushProperty name="inkEffects" value="galaxy"/>
      <inkml:brushProperty name="anchorX" value="-928.13568"/>
      <inkml:brushProperty name="anchorY" value="-1677.79919"/>
      <inkml:brushProperty name="scaleFactor" value="0.5"/>
    </inkml:brush>
  </inkml:definitions>
  <inkml:trace contextRef="#ctx0" brushRef="#br0">6 19 12664 0 0,'0'0'0'0'0,"0"-1"0"0"0,-1 0 0 0 0,-1-2 0 0 0,0-1 1138 0 0,1 1-315 0 0,1 0 150 0 0,0-1 4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10-05T14:36:38.338"/>
    </inkml:context>
    <inkml:brush xml:id="br0">
      <inkml:brushProperty name="width" value="0.1" units="cm"/>
      <inkml:brushProperty name="height" value="0.1" units="cm"/>
      <inkml:brushProperty name="color" value="#AE198D"/>
      <inkml:brushProperty name="inkEffects" value="galaxy"/>
      <inkml:brushProperty name="anchorX" value="-76.04941"/>
      <inkml:brushProperty name="anchorY" value="-807.82538"/>
      <inkml:brushProperty name="scaleFactor" value="0.5"/>
    </inkml:brush>
  </inkml:definitions>
  <inkml:trace contextRef="#ctx0" brushRef="#br0">13 113 12456 0 0,'0'-2'690'0'0,"0"1"-196"0"0,-1-2 98 0 0,0-1 0 0 0,1-2-215 0 0,-1-1 52 0 0,0-1-18 0 0,-1-3-14 0 0,0-4-98 0 0,1-2 18 0 0,-1-2-12 0 0,1-1 9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10-05T14:36:39.410"/>
    </inkml:context>
    <inkml:brush xml:id="br0">
      <inkml:brushProperty name="width" value="0.1" units="cm"/>
      <inkml:brushProperty name="height" value="0.1" units="cm"/>
      <inkml:brushProperty name="color" value="#AE198D"/>
      <inkml:brushProperty name="inkEffects" value="galaxy"/>
      <inkml:brushProperty name="anchorX" value="784.17157"/>
      <inkml:brushProperty name="anchorY" value="179.85014"/>
      <inkml:brushProperty name="scaleFactor" value="0.5"/>
    </inkml:brush>
  </inkml:definitions>
  <inkml:trace contextRef="#ctx0" brushRef="#br0">2916 384 15376 0 0,'0'0'0'0'0,"1"-1"0"0"0,0-3 0 0 0,3-7 0 0 0,0-8 1278 0 0,2-7-355 0 0,0-6 170 0 0,2-3 14 0 0,1 0-350 0 0,1 2 100 0 0,0 2-49 0 0,2 3 10 0 0,1 4-368 0 0,1 4 116 0 0,1 3-56 0 0,2 3 2 0 0,1 2-336 0 0,1 1 106 0 0,1 3-52 0 0,0 1 2 0 0,2 1-84 0 0,1 2 43 0 0,1 2-27 0 0,1 0 5 0 0,2 1-57 0 0,2 2 7 0 0,1 2 4 0 0,-1 2-5 0 0,-1 2-54 0 0,-2 3 16 0 0,-2 4-8 0 0,-2 4 9 0 0,-3 4-2 0 0,-3 6 1 0 0,-4 6 0 0 0,-3 9 9 0 0,-5 6-30 0 0,-4 3 18 0 0,-7-1-15 0 0,-7-1 12 0 0,-8-2-50 0 0,-5-1 34 0 0,-5-3-13 0 0,-6-4-6 0 0,-3-2 2 0 0,-3-4-1 0 0,-3 0 9 0 0,0 0-2 0 0,2-1-18 0 0,2-1 6 0 0,5-1 6 0 0,3-2-11 0 0,4-1-16 0 0,4-4 5 0 0,4-2-3 0 0,3-5 0 0 0,2-3 19 0 0,4-5-15 0 0,5-3 5 0 0,3-4 8 0 0,2-2-30 0 0,3-2 18 0 0,1 0-15 0 0,5-3 22 0 0,5-6-35 0 0,6-5 20 0 0,6-5-6 0 0,7-8 1 0 0,6-4-9 0 0,6-2 11 0 0,7 0-3 0 0,5 0 1 0 0,7 3-9 0 0,3 2 11 0 0,3 2-12 0 0,1 0 12 0 0,-1 1-12 0 0,-3 3 3 0 0,-1 2-1 0 0,-4 4 19 0 0,-3 3-25 0 0,-4 3 9 0 0,-7 3-3 0 0,-4 3 9 0 0,-7 4-11 0 0,-7 3 3 0 0,-7 4-1 0 0,-8 3 9 0 0,-6 3-11 0 0,-6 2 3 0 0,-6 2-1 0 0,-10 1 0 0 0,-9 5 9 0 0,-9 4-2 0 0,-9 5 1 0 0,-10 6 0 0 0,-10 7-9 0 0,-10 6 11 0 0,-11 6 6 0 0,-11 4-10 0 0,-9 1 12 0 0,-8-2-3 0 0,-11-2 1 0 0,-14 0 19 0 0,-15 2 22 0 0,-10 4-14 0 0,-12 7 15 0 0,-11 6 6 0 0,-8 4-66 0 0,-1-1 28 0 0,1-3-11 0 0,2-4 10 0 0,6-6 26 0 0,12-5 12 0 0,13-4-11 0 0,14-2 14 0 0,13-3-40 0 0,15-4 20 0 0,13-5-16 0 0,12-7 22 0 0,13-6-54 0 0,14-8 26 0 0,11-7 0 0 0,12-9-10 0 0,8-9 12 0 0,9-5 6 0 0,7-7-10 0 0,7-6 12 0 0,6-7-22 0 0,8-5 7 0 0,8-4-12 0 0,8-4 11 0 0,7-5 34 0 0,7-1-18 0 0,9-4 16 0 0,9-6 6 0 0,8-4-29 0 0,3-6 18 0 0,3-2-15 0 0,-1-4 22 0 0,0 1-63 0 0,-1 3 28 0 0,-1 6-19 0 0,0 5 12 0 0,-1 7-12 0 0,-3 9 3 0 0,-6 7-1 0 0,-7 8 9 0 0,-7 4-11 0 0,-9 7 3 0 0,-8 6-1 0 0,-8 5 9 0 0,-7 2-11 0 0,-4 4 3 0 0,-4 2-1 0 0,-4 5 9 0 0,-5 7-11 0 0,-5 8 3 0 0,-4 6-1 0 0,-4 6 0 0 0,-1 5 0 0 0,-2 3 0 0 0,0 6 0 0 0,-2 7 0 0 0,-2 7 0 0 0,0 3 0 0 0,2 3 0 0 0,0-2 0 0 0,3-2 0 0 0,2-5 0 0 0,2-5 0 0 0,4-7 0 0 0,3-6-9 0 0,4-5 11 0 0,4-5-3 0 0,4-4 1 0 0,4-3-9 0 0,4-3 11 0 0,4-4-3 0 0,2-5 1 0 0,3-4-9 0 0,0-5 11 0 0,0-4-3 0 0,3-7 1 0 0,4-6-9 0 0,6-7 11 0 0,6-5-3 0 0,7-5 1 0 0,4-6 0 0 0,6-5 0 0 0,3-4 0 0 0,3-9 0 0 0,3-8 0 0 0,-2-4 0 0 0,0-2 0 0 0,-1-2 0 0 0,-2 3-9 0 0,-1 5 11 0 0,0 7-3 0 0,-1 9 1 0 0,-1 8-9 0 0,-4 9 11 0 0,-2 9-3 0 0,-3 8 1 0 0,-4 7 0 0 0,-4 6 0 0 0,-4 9 0 0 0,-2 6 9 0 0,-2 6-11 0 0,-4 5 3 0 0,-2 4-1 0 0,-4 4 9 0 0,-3 5-11 0 0,-3 4 3 0 0,-3 6-1 0 0,0 4 9 0 0,-1 0-11 0 0,-1 0 3 0 0,-1-4-1 0 0,0-4 0 0 0,-2-5-9 0 0,0-6 11 0 0,0-4-3 0 0,0-7 1 0 0,1-4-9 0 0,0-5 11 0 0,2-3-3 0 0,-1-4 1 0 0,0-2-9 0 0,0-2 11 0 0,-1-3-3 0 0,0-3 1 0 0,0-5 0 0 0,1-4 0 0 0,0-5 0 0 0,2-9 0 0 0,2-10 0 0 0,1-12 0 0 0,3-11 0 0 0,1-8 9 0 0,2-3-11 0 0,2 1 3 0 0,2 2-1 0 0,3 4 9 0 0,2 5-2 0 0,0 8 10 0 0,-1 7-11 0 0,-1 8 22 0 0,-1 8-26 0 0,0 8 9 0 0,-1 9-3 0 0,-1 8 0 0 0,0 7-9 0 0,0 5 11 0 0,0 6-3 0 0,1 3 10 0 0,1 5-2 0 0,-1 5 1 0 0,0 3 0 0 0,1 2 0 0 0,0 3 19 0 0,-2 2-15 0 0,0 4 14 0 0,-1 2-12 0 0,-2 2-16 0 0,-1-2 14 0 0,-2 0-14 0 0,0-4 22 0 0,-1-3-26 0 0,0-5 9 0 0,-1-4-3 0 0,1-5 0 0 0,-2-5-9 0 0,-2-6 2 0 0,0-6-1 0 0,-1-4 0 0 0,-1-3 0 0 0,-1-2 0 0 0,-1-2 0 0 0,1-2 0 0 0,2-5-9 0 0,1-5 2 0 0,1-6-1 0 0,5-7 9 0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200" b="0" i="1">
                <a:solidFill>
                  <a:schemeClr val="tx1"/>
                </a:solidFill>
                <a:latin typeface="Times New Roman"/>
                <a:cs typeface="Times New Roman"/>
              </a:defRPr>
            </a:lvl1pPr>
          </a:lstStyle>
          <a:p>
            <a:pPr marL="12700">
              <a:lnSpc>
                <a:spcPts val="1410"/>
              </a:lnSpc>
            </a:pPr>
            <a:r>
              <a:rPr spc="-5" dirty="0"/>
              <a:t>Comité </a:t>
            </a:r>
            <a:r>
              <a:rPr dirty="0"/>
              <a:t>d’éthique de </a:t>
            </a:r>
            <a:r>
              <a:rPr spc="-5" dirty="0"/>
              <a:t>l’ISA </a:t>
            </a:r>
            <a:r>
              <a:rPr spc="-10" dirty="0"/>
              <a:t>version </a:t>
            </a:r>
            <a:r>
              <a:rPr dirty="0"/>
              <a:t>2011</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11/29/2022</a:t>
            </a:fld>
            <a:endParaRPr lang="en-US"/>
          </a:p>
        </p:txBody>
      </p:sp>
      <p:sp>
        <p:nvSpPr>
          <p:cNvPr id="6" name="Holder 6"/>
          <p:cNvSpPr>
            <a:spLocks noGrp="1"/>
          </p:cNvSpPr>
          <p:nvPr>
            <p:ph type="sldNum" sz="quarter" idx="7"/>
          </p:nvPr>
        </p:nvSpPr>
        <p:spPr/>
        <p:txBody>
          <a:bodyPr lIns="0" tIns="0" rIns="0" bIns="0"/>
          <a:lstStyle>
            <a:lvl1pPr>
              <a:defRPr sz="1200" b="0" i="0">
                <a:solidFill>
                  <a:schemeClr val="bg1"/>
                </a:solidFill>
                <a:latin typeface="Times New Roman"/>
                <a:cs typeface="Times New Roman"/>
              </a:defRPr>
            </a:lvl1pPr>
          </a:lstStyle>
          <a:p>
            <a:pPr marL="38100">
              <a:lnSpc>
                <a:spcPts val="1410"/>
              </a:lnSpc>
            </a:pPr>
            <a:fld id="{81D60167-4931-47E6-BA6A-407CBD079E47}" type="slidenum">
              <a:rPr dirty="0"/>
              <a:t>‹N°›</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1200" b="0" i="1">
                <a:solidFill>
                  <a:schemeClr val="tx1"/>
                </a:solidFill>
                <a:latin typeface="Times New Roman"/>
                <a:cs typeface="Times New Roman"/>
              </a:defRPr>
            </a:lvl1pPr>
          </a:lstStyle>
          <a:p>
            <a:pPr marL="12700">
              <a:lnSpc>
                <a:spcPts val="1410"/>
              </a:lnSpc>
            </a:pPr>
            <a:r>
              <a:rPr spc="-5" dirty="0"/>
              <a:t>Comité </a:t>
            </a:r>
            <a:r>
              <a:rPr dirty="0"/>
              <a:t>d’éthique de </a:t>
            </a:r>
            <a:r>
              <a:rPr spc="-5" dirty="0"/>
              <a:t>l’ISA </a:t>
            </a:r>
            <a:r>
              <a:rPr spc="-10" dirty="0"/>
              <a:t>version </a:t>
            </a:r>
            <a:r>
              <a:rPr dirty="0"/>
              <a:t>2011</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11/29/2022</a:t>
            </a:fld>
            <a:endParaRPr lang="en-US"/>
          </a:p>
        </p:txBody>
      </p:sp>
      <p:sp>
        <p:nvSpPr>
          <p:cNvPr id="6" name="Holder 6"/>
          <p:cNvSpPr>
            <a:spLocks noGrp="1"/>
          </p:cNvSpPr>
          <p:nvPr>
            <p:ph type="sldNum" sz="quarter" idx="7"/>
          </p:nvPr>
        </p:nvSpPr>
        <p:spPr/>
        <p:txBody>
          <a:bodyPr lIns="0" tIns="0" rIns="0" bIns="0"/>
          <a:lstStyle>
            <a:lvl1pPr>
              <a:defRPr sz="1200" b="0" i="0">
                <a:solidFill>
                  <a:schemeClr val="bg1"/>
                </a:solidFill>
                <a:latin typeface="Times New Roman"/>
                <a:cs typeface="Times New Roman"/>
              </a:defRPr>
            </a:lvl1pPr>
          </a:lstStyle>
          <a:p>
            <a:pPr marL="38100">
              <a:lnSpc>
                <a:spcPts val="1410"/>
              </a:lnSpc>
            </a:pPr>
            <a:fld id="{81D60167-4931-47E6-BA6A-407CBD079E47}" type="slidenum">
              <a:rPr dirty="0"/>
              <a:t>‹N°›</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200" b="0" i="1">
                <a:solidFill>
                  <a:schemeClr val="tx1"/>
                </a:solidFill>
                <a:latin typeface="Times New Roman"/>
                <a:cs typeface="Times New Roman"/>
              </a:defRPr>
            </a:lvl1pPr>
          </a:lstStyle>
          <a:p>
            <a:pPr marL="12700">
              <a:lnSpc>
                <a:spcPts val="1410"/>
              </a:lnSpc>
            </a:pPr>
            <a:r>
              <a:rPr spc="-5" dirty="0"/>
              <a:t>Comité </a:t>
            </a:r>
            <a:r>
              <a:rPr dirty="0"/>
              <a:t>d’éthique de </a:t>
            </a:r>
            <a:r>
              <a:rPr spc="-5" dirty="0"/>
              <a:t>l’ISA </a:t>
            </a:r>
            <a:r>
              <a:rPr spc="-10" dirty="0"/>
              <a:t>version </a:t>
            </a:r>
            <a:r>
              <a:rPr dirty="0"/>
              <a:t>2011</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11/29/2022</a:t>
            </a:fld>
            <a:endParaRPr lang="en-US"/>
          </a:p>
        </p:txBody>
      </p:sp>
      <p:sp>
        <p:nvSpPr>
          <p:cNvPr id="7" name="Holder 7"/>
          <p:cNvSpPr>
            <a:spLocks noGrp="1"/>
          </p:cNvSpPr>
          <p:nvPr>
            <p:ph type="sldNum" sz="quarter" idx="7"/>
          </p:nvPr>
        </p:nvSpPr>
        <p:spPr/>
        <p:txBody>
          <a:bodyPr lIns="0" tIns="0" rIns="0" bIns="0"/>
          <a:lstStyle>
            <a:lvl1pPr>
              <a:defRPr sz="1200" b="0" i="0">
                <a:solidFill>
                  <a:schemeClr val="bg1"/>
                </a:solidFill>
                <a:latin typeface="Times New Roman"/>
                <a:cs typeface="Times New Roman"/>
              </a:defRPr>
            </a:lvl1pPr>
          </a:lstStyle>
          <a:p>
            <a:pPr marL="38100">
              <a:lnSpc>
                <a:spcPts val="1410"/>
              </a:lnSpc>
            </a:pPr>
            <a:fld id="{81D60167-4931-47E6-BA6A-407CBD079E47}" type="slidenum">
              <a:rPr dirty="0"/>
              <a:t>‹N°›</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defRPr sz="1200" b="0" i="1">
                <a:solidFill>
                  <a:schemeClr val="tx1"/>
                </a:solidFill>
                <a:latin typeface="Times New Roman"/>
                <a:cs typeface="Times New Roman"/>
              </a:defRPr>
            </a:lvl1pPr>
          </a:lstStyle>
          <a:p>
            <a:pPr marL="12700">
              <a:lnSpc>
                <a:spcPts val="1410"/>
              </a:lnSpc>
            </a:pPr>
            <a:r>
              <a:rPr spc="-5" dirty="0"/>
              <a:t>Comité </a:t>
            </a:r>
            <a:r>
              <a:rPr dirty="0"/>
              <a:t>d’éthique de </a:t>
            </a:r>
            <a:r>
              <a:rPr spc="-5" dirty="0"/>
              <a:t>l’ISA </a:t>
            </a:r>
            <a:r>
              <a:rPr spc="-10" dirty="0"/>
              <a:t>version </a:t>
            </a:r>
            <a:r>
              <a:rPr dirty="0"/>
              <a:t>2011</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11/29/2022</a:t>
            </a:fld>
            <a:endParaRPr lang="en-US"/>
          </a:p>
        </p:txBody>
      </p:sp>
      <p:sp>
        <p:nvSpPr>
          <p:cNvPr id="5" name="Holder 5"/>
          <p:cNvSpPr>
            <a:spLocks noGrp="1"/>
          </p:cNvSpPr>
          <p:nvPr>
            <p:ph type="sldNum" sz="quarter" idx="7"/>
          </p:nvPr>
        </p:nvSpPr>
        <p:spPr/>
        <p:txBody>
          <a:bodyPr lIns="0" tIns="0" rIns="0" bIns="0"/>
          <a:lstStyle>
            <a:lvl1pPr>
              <a:defRPr sz="1200" b="0" i="0">
                <a:solidFill>
                  <a:schemeClr val="bg1"/>
                </a:solidFill>
                <a:latin typeface="Times New Roman"/>
                <a:cs typeface="Times New Roman"/>
              </a:defRPr>
            </a:lvl1pPr>
          </a:lstStyle>
          <a:p>
            <a:pPr marL="38100">
              <a:lnSpc>
                <a:spcPts val="1410"/>
              </a:lnSpc>
            </a:pPr>
            <a:fld id="{81D60167-4931-47E6-BA6A-407CBD079E47}" type="slidenum">
              <a:rPr dirty="0"/>
              <a:t>‹N°›</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11/29/2022</a:t>
            </a:fld>
            <a:endParaRPr lang="en-US"/>
          </a:p>
        </p:txBody>
      </p:sp>
      <p:sp>
        <p:nvSpPr>
          <p:cNvPr id="4" name="Holder 4"/>
          <p:cNvSpPr>
            <a:spLocks noGrp="1"/>
          </p:cNvSpPr>
          <p:nvPr>
            <p:ph type="sldNum" sz="quarter" idx="7"/>
          </p:nvPr>
        </p:nvSpPr>
        <p:spPr/>
        <p:txBody>
          <a:bodyPr lIns="0" tIns="0" rIns="0" bIns="0"/>
          <a:lstStyle>
            <a:lvl1pPr>
              <a:defRPr sz="1200" b="0" i="0">
                <a:solidFill>
                  <a:schemeClr val="bg1"/>
                </a:solidFill>
                <a:latin typeface="Times New Roman"/>
                <a:cs typeface="Times New Roman"/>
              </a:defRPr>
            </a:lvl1pPr>
          </a:lstStyle>
          <a:p>
            <a:pPr marL="38100">
              <a:lnSpc>
                <a:spcPts val="1410"/>
              </a:lnSpc>
            </a:pPr>
            <a:fld id="{81D60167-4931-47E6-BA6A-407CBD079E47}" type="slidenum">
              <a:rPr dirty="0"/>
              <a:t>‹N°›</a:t>
            </a:fld>
            <a:endParaRPr dirty="0"/>
          </a:p>
        </p:txBody>
      </p:sp>
      <p:sp>
        <p:nvSpPr>
          <p:cNvPr id="5" name="object 4">
            <a:extLst>
              <a:ext uri="{FF2B5EF4-FFF2-40B4-BE49-F238E27FC236}">
                <a16:creationId xmlns:a16="http://schemas.microsoft.com/office/drawing/2014/main" id="{523DB4BD-89C1-E40A-7C44-AC6C25B35CB9}"/>
              </a:ext>
            </a:extLst>
          </p:cNvPr>
          <p:cNvSpPr txBox="1">
            <a:spLocks noGrp="1"/>
          </p:cNvSpPr>
          <p:nvPr>
            <p:ph type="ftr" sz="quarter" idx="5"/>
          </p:nvPr>
        </p:nvSpPr>
        <p:spPr>
          <a:xfrm>
            <a:off x="560628" y="9271844"/>
            <a:ext cx="2441575" cy="179536"/>
          </a:xfrm>
          <a:prstGeom prst="rect">
            <a:avLst/>
          </a:prstGeom>
        </p:spPr>
        <p:txBody>
          <a:bodyPr vert="horz" wrap="square" lIns="0" tIns="0" rIns="0" bIns="0" rtlCol="0">
            <a:spAutoFit/>
          </a:bodyPr>
          <a:lstStyle/>
          <a:p>
            <a:pPr marL="12700">
              <a:lnSpc>
                <a:spcPts val="1410"/>
              </a:lnSpc>
            </a:pPr>
            <a:r>
              <a:rPr spc="-5" dirty="0"/>
              <a:t>Comité </a:t>
            </a:r>
            <a:r>
              <a:rPr dirty="0"/>
              <a:t>d’éthique de </a:t>
            </a:r>
            <a:r>
              <a:rPr spc="-5" dirty="0"/>
              <a:t>l’ISA </a:t>
            </a:r>
            <a:r>
              <a:rPr spc="-10" dirty="0"/>
              <a:t>version </a:t>
            </a:r>
            <a:r>
              <a:rPr dirty="0"/>
              <a:t>20</a:t>
            </a:r>
            <a:r>
              <a:rPr lang="fr-FR" dirty="0"/>
              <a:t>22</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436741" y="9042856"/>
            <a:ext cx="659130" cy="268605"/>
          </a:xfrm>
          <a:custGeom>
            <a:avLst/>
            <a:gdLst/>
            <a:ahLst/>
            <a:cxnLst/>
            <a:rect l="l" t="t" r="r" b="b"/>
            <a:pathLst>
              <a:path w="659129" h="268604">
                <a:moveTo>
                  <a:pt x="658672" y="0"/>
                </a:moveTo>
                <a:lnTo>
                  <a:pt x="0" y="0"/>
                </a:lnTo>
                <a:lnTo>
                  <a:pt x="0" y="268528"/>
                </a:lnTo>
                <a:lnTo>
                  <a:pt x="658672" y="268528"/>
                </a:lnTo>
                <a:lnTo>
                  <a:pt x="658672" y="0"/>
                </a:lnTo>
                <a:close/>
              </a:path>
            </a:pathLst>
          </a:custGeom>
          <a:solidFill>
            <a:srgbClr val="933634"/>
          </a:solidFill>
        </p:spPr>
        <p:txBody>
          <a:bodyPr wrap="square" lIns="0" tIns="0" rIns="0" bIns="0" rtlCol="0"/>
          <a:lstStyle/>
          <a:p>
            <a:endParaRPr/>
          </a:p>
        </p:txBody>
      </p:sp>
      <p:sp>
        <p:nvSpPr>
          <p:cNvPr id="17" name="bg object 17"/>
          <p:cNvSpPr/>
          <p:nvPr/>
        </p:nvSpPr>
        <p:spPr>
          <a:xfrm>
            <a:off x="500176" y="9036684"/>
            <a:ext cx="5939790" cy="6350"/>
          </a:xfrm>
          <a:custGeom>
            <a:avLst/>
            <a:gdLst/>
            <a:ahLst/>
            <a:cxnLst/>
            <a:rect l="l" t="t" r="r" b="b"/>
            <a:pathLst>
              <a:path w="5939790" h="6350">
                <a:moveTo>
                  <a:pt x="5939663" y="0"/>
                </a:moveTo>
                <a:lnTo>
                  <a:pt x="0" y="0"/>
                </a:lnTo>
                <a:lnTo>
                  <a:pt x="0" y="6095"/>
                </a:lnTo>
                <a:lnTo>
                  <a:pt x="5939663" y="6095"/>
                </a:lnTo>
                <a:lnTo>
                  <a:pt x="5939663" y="0"/>
                </a:lnTo>
                <a:close/>
              </a:path>
            </a:pathLst>
          </a:custGeom>
          <a:solidFill>
            <a:srgbClr val="000000"/>
          </a:solidFill>
        </p:spPr>
        <p:txBody>
          <a:bodyPr wrap="square" lIns="0" tIns="0" rIns="0" bIns="0" rtlCol="0"/>
          <a:lstStyle/>
          <a:p>
            <a:endParaRPr/>
          </a:p>
        </p:txBody>
      </p:sp>
      <p:sp>
        <p:nvSpPr>
          <p:cNvPr id="18" name="bg object 18"/>
          <p:cNvSpPr/>
          <p:nvPr/>
        </p:nvSpPr>
        <p:spPr>
          <a:xfrm>
            <a:off x="6439789" y="9042856"/>
            <a:ext cx="6350" cy="46355"/>
          </a:xfrm>
          <a:custGeom>
            <a:avLst/>
            <a:gdLst/>
            <a:ahLst/>
            <a:cxnLst/>
            <a:rect l="l" t="t" r="r" b="b"/>
            <a:pathLst>
              <a:path w="6350" h="46354">
                <a:moveTo>
                  <a:pt x="6096" y="0"/>
                </a:moveTo>
                <a:lnTo>
                  <a:pt x="0" y="0"/>
                </a:lnTo>
                <a:lnTo>
                  <a:pt x="0" y="46024"/>
                </a:lnTo>
                <a:lnTo>
                  <a:pt x="6096" y="46024"/>
                </a:lnTo>
                <a:lnTo>
                  <a:pt x="6096" y="0"/>
                </a:lnTo>
                <a:close/>
              </a:path>
            </a:pathLst>
          </a:custGeom>
          <a:solidFill>
            <a:srgbClr val="933634"/>
          </a:solidFill>
        </p:spPr>
        <p:txBody>
          <a:bodyPr wrap="square" lIns="0" tIns="0" rIns="0" bIns="0" rtlCol="0"/>
          <a:lstStyle/>
          <a:p>
            <a:endParaRPr/>
          </a:p>
        </p:txBody>
      </p:sp>
      <p:sp>
        <p:nvSpPr>
          <p:cNvPr id="19" name="bg object 19"/>
          <p:cNvSpPr/>
          <p:nvPr/>
        </p:nvSpPr>
        <p:spPr>
          <a:xfrm>
            <a:off x="6439789" y="9036697"/>
            <a:ext cx="659130" cy="6350"/>
          </a:xfrm>
          <a:custGeom>
            <a:avLst/>
            <a:gdLst/>
            <a:ahLst/>
            <a:cxnLst/>
            <a:rect l="l" t="t" r="r" b="b"/>
            <a:pathLst>
              <a:path w="659129" h="6350">
                <a:moveTo>
                  <a:pt x="658672" y="0"/>
                </a:moveTo>
                <a:lnTo>
                  <a:pt x="6096" y="0"/>
                </a:lnTo>
                <a:lnTo>
                  <a:pt x="0" y="0"/>
                </a:lnTo>
                <a:lnTo>
                  <a:pt x="0" y="6096"/>
                </a:lnTo>
                <a:lnTo>
                  <a:pt x="6096" y="6096"/>
                </a:lnTo>
                <a:lnTo>
                  <a:pt x="658672" y="6096"/>
                </a:lnTo>
                <a:lnTo>
                  <a:pt x="658672" y="0"/>
                </a:lnTo>
                <a:close/>
              </a:path>
            </a:pathLst>
          </a:custGeom>
          <a:solidFill>
            <a:srgbClr val="C0504D"/>
          </a:solidFill>
        </p:spPr>
        <p:txBody>
          <a:bodyPr wrap="square" lIns="0" tIns="0" rIns="0" bIns="0" rtlCol="0"/>
          <a:lstStyle/>
          <a:p>
            <a:endParaRPr/>
          </a:p>
        </p:txBody>
      </p:sp>
      <p:sp>
        <p:nvSpPr>
          <p:cNvPr id="20" name="bg object 20"/>
          <p:cNvSpPr/>
          <p:nvPr/>
        </p:nvSpPr>
        <p:spPr>
          <a:xfrm>
            <a:off x="6439789" y="9042856"/>
            <a:ext cx="659130" cy="268605"/>
          </a:xfrm>
          <a:custGeom>
            <a:avLst/>
            <a:gdLst/>
            <a:ahLst/>
            <a:cxnLst/>
            <a:rect l="l" t="t" r="r" b="b"/>
            <a:pathLst>
              <a:path w="659129" h="268604">
                <a:moveTo>
                  <a:pt x="658672" y="222821"/>
                </a:moveTo>
                <a:lnTo>
                  <a:pt x="0" y="222821"/>
                </a:lnTo>
                <a:lnTo>
                  <a:pt x="0" y="268528"/>
                </a:lnTo>
                <a:lnTo>
                  <a:pt x="658672" y="268528"/>
                </a:lnTo>
                <a:lnTo>
                  <a:pt x="658672" y="222821"/>
                </a:lnTo>
                <a:close/>
              </a:path>
              <a:path w="659129" h="268604">
                <a:moveTo>
                  <a:pt x="658672" y="0"/>
                </a:moveTo>
                <a:lnTo>
                  <a:pt x="6096" y="0"/>
                </a:lnTo>
                <a:lnTo>
                  <a:pt x="6096" y="46024"/>
                </a:lnTo>
                <a:lnTo>
                  <a:pt x="658672" y="46024"/>
                </a:lnTo>
                <a:lnTo>
                  <a:pt x="658672" y="0"/>
                </a:lnTo>
                <a:close/>
              </a:path>
            </a:pathLst>
          </a:custGeom>
          <a:solidFill>
            <a:srgbClr val="933634"/>
          </a:solidFill>
        </p:spPr>
        <p:txBody>
          <a:bodyPr wrap="square" lIns="0" tIns="0" rIns="0" bIns="0" rtlCol="0"/>
          <a:lstStyle/>
          <a:p>
            <a:endParaRPr/>
          </a:p>
        </p:txBody>
      </p:sp>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60628" y="9299989"/>
            <a:ext cx="2441575" cy="194309"/>
          </a:xfrm>
          <a:prstGeom prst="rect">
            <a:avLst/>
          </a:prstGeom>
        </p:spPr>
        <p:txBody>
          <a:bodyPr wrap="square" lIns="0" tIns="0" rIns="0" bIns="0">
            <a:spAutoFit/>
          </a:bodyPr>
          <a:lstStyle>
            <a:lvl1pPr>
              <a:defRPr sz="1200" b="0" i="1">
                <a:solidFill>
                  <a:schemeClr val="tx1"/>
                </a:solidFill>
                <a:latin typeface="Times New Roman"/>
                <a:cs typeface="Times New Roman"/>
              </a:defRPr>
            </a:lvl1pPr>
          </a:lstStyle>
          <a:p>
            <a:pPr marL="12700">
              <a:lnSpc>
                <a:spcPts val="1410"/>
              </a:lnSpc>
            </a:pPr>
            <a:r>
              <a:rPr spc="-5" dirty="0"/>
              <a:t>Comité </a:t>
            </a:r>
            <a:r>
              <a:rPr dirty="0"/>
              <a:t>d’éthique de </a:t>
            </a:r>
            <a:r>
              <a:rPr spc="-5" dirty="0"/>
              <a:t>l’ISA </a:t>
            </a:r>
            <a:r>
              <a:rPr spc="-10" dirty="0"/>
              <a:t>version </a:t>
            </a:r>
            <a:r>
              <a:rPr dirty="0"/>
              <a:t>2011</a:t>
            </a: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11/29/2022</a:t>
            </a:fld>
            <a:endParaRPr lang="en-US"/>
          </a:p>
        </p:txBody>
      </p:sp>
      <p:sp>
        <p:nvSpPr>
          <p:cNvPr id="6" name="Holder 6"/>
          <p:cNvSpPr>
            <a:spLocks noGrp="1"/>
          </p:cNvSpPr>
          <p:nvPr>
            <p:ph type="sldNum" sz="quarter" idx="7"/>
          </p:nvPr>
        </p:nvSpPr>
        <p:spPr>
          <a:xfrm>
            <a:off x="6471792" y="9077535"/>
            <a:ext cx="152400" cy="194309"/>
          </a:xfrm>
          <a:prstGeom prst="rect">
            <a:avLst/>
          </a:prstGeom>
        </p:spPr>
        <p:txBody>
          <a:bodyPr wrap="square" lIns="0" tIns="0" rIns="0" bIns="0">
            <a:spAutoFit/>
          </a:bodyPr>
          <a:lstStyle>
            <a:lvl1pPr>
              <a:defRPr sz="1200" b="0" i="0">
                <a:solidFill>
                  <a:schemeClr val="bg1"/>
                </a:solidFill>
                <a:latin typeface="Times New Roman"/>
                <a:cs typeface="Times New Roman"/>
              </a:defRPr>
            </a:lvl1pPr>
          </a:lstStyle>
          <a:p>
            <a:pPr marL="38100">
              <a:lnSpc>
                <a:spcPts val="1410"/>
              </a:lnSpc>
            </a:pPr>
            <a:fld id="{81D60167-4931-47E6-BA6A-407CBD079E47}" type="slidenum">
              <a:rPr dirty="0"/>
              <a:t>‹N°›</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8" Type="http://schemas.openxmlformats.org/officeDocument/2006/relationships/customXml" Target="../ink/ink3.xml"/><Relationship Id="rId3" Type="http://schemas.openxmlformats.org/officeDocument/2006/relationships/hyperlink" Target="about:blank" TargetMode="External"/><Relationship Id="rId7"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5.xml"/><Relationship Id="rId6" Type="http://schemas.openxmlformats.org/officeDocument/2006/relationships/customXml" Target="../ink/ink2.xml"/><Relationship Id="rId11" Type="http://schemas.openxmlformats.org/officeDocument/2006/relationships/image" Target="../media/image7.png"/><Relationship Id="rId5" Type="http://schemas.openxmlformats.org/officeDocument/2006/relationships/image" Target="../media/image4.png"/><Relationship Id="rId10" Type="http://schemas.openxmlformats.org/officeDocument/2006/relationships/customXml" Target="../ink/ink4.xml"/><Relationship Id="rId4" Type="http://schemas.openxmlformats.org/officeDocument/2006/relationships/customXml" Target="../ink/ink1.xml"/><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660689" y="4899659"/>
            <a:ext cx="3997960" cy="1969135"/>
            <a:chOff x="1715135" y="4055109"/>
            <a:chExt cx="3997960" cy="1969135"/>
          </a:xfrm>
        </p:grpSpPr>
        <p:sp>
          <p:nvSpPr>
            <p:cNvPr id="3" name="object 3"/>
            <p:cNvSpPr/>
            <p:nvPr/>
          </p:nvSpPr>
          <p:spPr>
            <a:xfrm>
              <a:off x="1734185" y="4086859"/>
              <a:ext cx="3978910" cy="1937385"/>
            </a:xfrm>
            <a:custGeom>
              <a:avLst/>
              <a:gdLst/>
              <a:ahLst/>
              <a:cxnLst/>
              <a:rect l="l" t="t" r="r" b="b"/>
              <a:pathLst>
                <a:path w="3978910" h="1937385">
                  <a:moveTo>
                    <a:pt x="3655949" y="0"/>
                  </a:moveTo>
                  <a:lnTo>
                    <a:pt x="322960" y="0"/>
                  </a:lnTo>
                  <a:lnTo>
                    <a:pt x="275220" y="3500"/>
                  </a:lnTo>
                  <a:lnTo>
                    <a:pt x="229660" y="13668"/>
                  </a:lnTo>
                  <a:lnTo>
                    <a:pt x="186779" y="30005"/>
                  </a:lnTo>
                  <a:lnTo>
                    <a:pt x="147075" y="52013"/>
                  </a:lnTo>
                  <a:lnTo>
                    <a:pt x="111047" y="79193"/>
                  </a:lnTo>
                  <a:lnTo>
                    <a:pt x="79193" y="111047"/>
                  </a:lnTo>
                  <a:lnTo>
                    <a:pt x="52013" y="147075"/>
                  </a:lnTo>
                  <a:lnTo>
                    <a:pt x="30005" y="186779"/>
                  </a:lnTo>
                  <a:lnTo>
                    <a:pt x="13668" y="229660"/>
                  </a:lnTo>
                  <a:lnTo>
                    <a:pt x="3500" y="275220"/>
                  </a:lnTo>
                  <a:lnTo>
                    <a:pt x="0" y="322961"/>
                  </a:lnTo>
                  <a:lnTo>
                    <a:pt x="0" y="1614424"/>
                  </a:lnTo>
                  <a:lnTo>
                    <a:pt x="3500" y="1662164"/>
                  </a:lnTo>
                  <a:lnTo>
                    <a:pt x="13668" y="1707724"/>
                  </a:lnTo>
                  <a:lnTo>
                    <a:pt x="30005" y="1750605"/>
                  </a:lnTo>
                  <a:lnTo>
                    <a:pt x="52013" y="1790309"/>
                  </a:lnTo>
                  <a:lnTo>
                    <a:pt x="79193" y="1826337"/>
                  </a:lnTo>
                  <a:lnTo>
                    <a:pt x="111047" y="1858191"/>
                  </a:lnTo>
                  <a:lnTo>
                    <a:pt x="147075" y="1885371"/>
                  </a:lnTo>
                  <a:lnTo>
                    <a:pt x="186779" y="1907379"/>
                  </a:lnTo>
                  <a:lnTo>
                    <a:pt x="229660" y="1923716"/>
                  </a:lnTo>
                  <a:lnTo>
                    <a:pt x="275220" y="1933884"/>
                  </a:lnTo>
                  <a:lnTo>
                    <a:pt x="322960" y="1937385"/>
                  </a:lnTo>
                  <a:lnTo>
                    <a:pt x="3655949" y="1937385"/>
                  </a:lnTo>
                  <a:lnTo>
                    <a:pt x="3703689" y="1933884"/>
                  </a:lnTo>
                  <a:lnTo>
                    <a:pt x="3749249" y="1923716"/>
                  </a:lnTo>
                  <a:lnTo>
                    <a:pt x="3792130" y="1907379"/>
                  </a:lnTo>
                  <a:lnTo>
                    <a:pt x="3831834" y="1885371"/>
                  </a:lnTo>
                  <a:lnTo>
                    <a:pt x="3867862" y="1858191"/>
                  </a:lnTo>
                  <a:lnTo>
                    <a:pt x="3899716" y="1826337"/>
                  </a:lnTo>
                  <a:lnTo>
                    <a:pt x="3926896" y="1790309"/>
                  </a:lnTo>
                  <a:lnTo>
                    <a:pt x="3948904" y="1750605"/>
                  </a:lnTo>
                  <a:lnTo>
                    <a:pt x="3965241" y="1707724"/>
                  </a:lnTo>
                  <a:lnTo>
                    <a:pt x="3975409" y="1662164"/>
                  </a:lnTo>
                  <a:lnTo>
                    <a:pt x="3978910" y="1614424"/>
                  </a:lnTo>
                  <a:lnTo>
                    <a:pt x="3978910" y="322961"/>
                  </a:lnTo>
                  <a:lnTo>
                    <a:pt x="3975409" y="275220"/>
                  </a:lnTo>
                  <a:lnTo>
                    <a:pt x="3965241" y="229660"/>
                  </a:lnTo>
                  <a:lnTo>
                    <a:pt x="3948904" y="186779"/>
                  </a:lnTo>
                  <a:lnTo>
                    <a:pt x="3926896" y="147075"/>
                  </a:lnTo>
                  <a:lnTo>
                    <a:pt x="3899716" y="111047"/>
                  </a:lnTo>
                  <a:lnTo>
                    <a:pt x="3867862" y="79193"/>
                  </a:lnTo>
                  <a:lnTo>
                    <a:pt x="3831834" y="52013"/>
                  </a:lnTo>
                  <a:lnTo>
                    <a:pt x="3792130" y="30005"/>
                  </a:lnTo>
                  <a:lnTo>
                    <a:pt x="3749249" y="13668"/>
                  </a:lnTo>
                  <a:lnTo>
                    <a:pt x="3703689" y="3500"/>
                  </a:lnTo>
                  <a:lnTo>
                    <a:pt x="3655949" y="0"/>
                  </a:lnTo>
                  <a:close/>
                </a:path>
              </a:pathLst>
            </a:custGeom>
            <a:solidFill>
              <a:srgbClr val="233E5F">
                <a:alpha val="50195"/>
              </a:srgbClr>
            </a:solidFill>
          </p:spPr>
          <p:txBody>
            <a:bodyPr wrap="square" lIns="0" tIns="0" rIns="0" bIns="0" rtlCol="0"/>
            <a:lstStyle/>
            <a:p>
              <a:endParaRPr/>
            </a:p>
          </p:txBody>
        </p:sp>
        <p:sp>
          <p:nvSpPr>
            <p:cNvPr id="4" name="object 4"/>
            <p:cNvSpPr/>
            <p:nvPr/>
          </p:nvSpPr>
          <p:spPr>
            <a:xfrm>
              <a:off x="1721485" y="4061459"/>
              <a:ext cx="3978910" cy="1937385"/>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1721485" y="4061459"/>
              <a:ext cx="3978910" cy="1937385"/>
            </a:xfrm>
            <a:custGeom>
              <a:avLst/>
              <a:gdLst/>
              <a:ahLst/>
              <a:cxnLst/>
              <a:rect l="l" t="t" r="r" b="b"/>
              <a:pathLst>
                <a:path w="3978910" h="1937385">
                  <a:moveTo>
                    <a:pt x="322960" y="0"/>
                  </a:moveTo>
                  <a:lnTo>
                    <a:pt x="275220" y="3500"/>
                  </a:lnTo>
                  <a:lnTo>
                    <a:pt x="229660" y="13668"/>
                  </a:lnTo>
                  <a:lnTo>
                    <a:pt x="186779" y="30005"/>
                  </a:lnTo>
                  <a:lnTo>
                    <a:pt x="147075" y="52013"/>
                  </a:lnTo>
                  <a:lnTo>
                    <a:pt x="111047" y="79193"/>
                  </a:lnTo>
                  <a:lnTo>
                    <a:pt x="79193" y="111047"/>
                  </a:lnTo>
                  <a:lnTo>
                    <a:pt x="52013" y="147075"/>
                  </a:lnTo>
                  <a:lnTo>
                    <a:pt x="30005" y="186779"/>
                  </a:lnTo>
                  <a:lnTo>
                    <a:pt x="13668" y="229660"/>
                  </a:lnTo>
                  <a:lnTo>
                    <a:pt x="3500" y="275220"/>
                  </a:lnTo>
                  <a:lnTo>
                    <a:pt x="0" y="322961"/>
                  </a:lnTo>
                  <a:lnTo>
                    <a:pt x="0" y="1614424"/>
                  </a:lnTo>
                  <a:lnTo>
                    <a:pt x="3500" y="1662164"/>
                  </a:lnTo>
                  <a:lnTo>
                    <a:pt x="13668" y="1707724"/>
                  </a:lnTo>
                  <a:lnTo>
                    <a:pt x="30005" y="1750605"/>
                  </a:lnTo>
                  <a:lnTo>
                    <a:pt x="52013" y="1790309"/>
                  </a:lnTo>
                  <a:lnTo>
                    <a:pt x="79193" y="1826337"/>
                  </a:lnTo>
                  <a:lnTo>
                    <a:pt x="111047" y="1858191"/>
                  </a:lnTo>
                  <a:lnTo>
                    <a:pt x="147075" y="1885371"/>
                  </a:lnTo>
                  <a:lnTo>
                    <a:pt x="186779" y="1907379"/>
                  </a:lnTo>
                  <a:lnTo>
                    <a:pt x="229660" y="1923716"/>
                  </a:lnTo>
                  <a:lnTo>
                    <a:pt x="275220" y="1933884"/>
                  </a:lnTo>
                  <a:lnTo>
                    <a:pt x="322960" y="1937385"/>
                  </a:lnTo>
                  <a:lnTo>
                    <a:pt x="3655949" y="1937385"/>
                  </a:lnTo>
                  <a:lnTo>
                    <a:pt x="3703689" y="1933884"/>
                  </a:lnTo>
                  <a:lnTo>
                    <a:pt x="3749249" y="1923716"/>
                  </a:lnTo>
                  <a:lnTo>
                    <a:pt x="3792130" y="1907379"/>
                  </a:lnTo>
                  <a:lnTo>
                    <a:pt x="3831834" y="1885371"/>
                  </a:lnTo>
                  <a:lnTo>
                    <a:pt x="3867862" y="1858191"/>
                  </a:lnTo>
                  <a:lnTo>
                    <a:pt x="3899716" y="1826337"/>
                  </a:lnTo>
                  <a:lnTo>
                    <a:pt x="3926896" y="1790309"/>
                  </a:lnTo>
                  <a:lnTo>
                    <a:pt x="3948904" y="1750605"/>
                  </a:lnTo>
                  <a:lnTo>
                    <a:pt x="3965241" y="1707724"/>
                  </a:lnTo>
                  <a:lnTo>
                    <a:pt x="3975409" y="1662164"/>
                  </a:lnTo>
                  <a:lnTo>
                    <a:pt x="3978910" y="1614424"/>
                  </a:lnTo>
                  <a:lnTo>
                    <a:pt x="3978910" y="322961"/>
                  </a:lnTo>
                  <a:lnTo>
                    <a:pt x="3975409" y="275220"/>
                  </a:lnTo>
                  <a:lnTo>
                    <a:pt x="3965241" y="229660"/>
                  </a:lnTo>
                  <a:lnTo>
                    <a:pt x="3948904" y="186779"/>
                  </a:lnTo>
                  <a:lnTo>
                    <a:pt x="3926896" y="147075"/>
                  </a:lnTo>
                  <a:lnTo>
                    <a:pt x="3899716" y="111047"/>
                  </a:lnTo>
                  <a:lnTo>
                    <a:pt x="3867862" y="79193"/>
                  </a:lnTo>
                  <a:lnTo>
                    <a:pt x="3831834" y="52013"/>
                  </a:lnTo>
                  <a:lnTo>
                    <a:pt x="3792130" y="30005"/>
                  </a:lnTo>
                  <a:lnTo>
                    <a:pt x="3749249" y="13668"/>
                  </a:lnTo>
                  <a:lnTo>
                    <a:pt x="3703689" y="3500"/>
                  </a:lnTo>
                  <a:lnTo>
                    <a:pt x="3655949" y="0"/>
                  </a:lnTo>
                  <a:lnTo>
                    <a:pt x="322960" y="0"/>
                  </a:lnTo>
                  <a:close/>
                </a:path>
              </a:pathLst>
            </a:custGeom>
            <a:ln w="12700">
              <a:solidFill>
                <a:srgbClr val="94B3D6"/>
              </a:solidFill>
            </a:ln>
          </p:spPr>
          <p:txBody>
            <a:bodyPr wrap="square" lIns="0" tIns="0" rIns="0" bIns="0" rtlCol="0"/>
            <a:lstStyle/>
            <a:p>
              <a:endParaRPr/>
            </a:p>
          </p:txBody>
        </p:sp>
      </p:grpSp>
      <p:sp>
        <p:nvSpPr>
          <p:cNvPr id="6" name="object 6"/>
          <p:cNvSpPr txBox="1"/>
          <p:nvPr/>
        </p:nvSpPr>
        <p:spPr>
          <a:xfrm>
            <a:off x="1823884" y="5346700"/>
            <a:ext cx="3665220" cy="1135380"/>
          </a:xfrm>
          <a:prstGeom prst="rect">
            <a:avLst/>
          </a:prstGeom>
        </p:spPr>
        <p:txBody>
          <a:bodyPr vert="horz" wrap="square" lIns="0" tIns="12700" rIns="0" bIns="0" rtlCol="0">
            <a:spAutoFit/>
          </a:bodyPr>
          <a:lstStyle/>
          <a:p>
            <a:pPr algn="ctr">
              <a:lnSpc>
                <a:spcPct val="100000"/>
              </a:lnSpc>
              <a:spcBef>
                <a:spcPts val="100"/>
              </a:spcBef>
            </a:pPr>
            <a:r>
              <a:rPr lang="fr-FR" sz="2400" b="1" spc="-225" dirty="0">
                <a:latin typeface="Bell MT" panose="02020503060305020303" pitchFamily="18" charset="0"/>
                <a:cs typeface="Biome Light" panose="020B0502040204020203" pitchFamily="34" charset="0"/>
              </a:rPr>
              <a:t>Comité</a:t>
            </a:r>
            <a:r>
              <a:rPr lang="fr-FR" sz="2400" b="1" spc="-150" dirty="0">
                <a:latin typeface="Bell MT" panose="02020503060305020303" pitchFamily="18" charset="0"/>
                <a:cs typeface="Biome Light" panose="020B0502040204020203" pitchFamily="34" charset="0"/>
              </a:rPr>
              <a:t> </a:t>
            </a:r>
            <a:r>
              <a:rPr lang="fr-FR" sz="2400" b="1" spc="-229" dirty="0">
                <a:latin typeface="Bell MT" panose="02020503060305020303" pitchFamily="18" charset="0"/>
                <a:cs typeface="Biome Light" panose="020B0502040204020203" pitchFamily="34" charset="0"/>
              </a:rPr>
              <a:t>d’éthique</a:t>
            </a:r>
            <a:endParaRPr lang="fr-FR" sz="2400" dirty="0">
              <a:latin typeface="Bell MT" panose="02020503060305020303" pitchFamily="18" charset="0"/>
              <a:cs typeface="Biome Light" panose="020B0502040204020203" pitchFamily="34" charset="0"/>
            </a:endParaRPr>
          </a:p>
          <a:p>
            <a:pPr algn="ctr">
              <a:lnSpc>
                <a:spcPct val="100000"/>
              </a:lnSpc>
              <a:spcBef>
                <a:spcPts val="45"/>
              </a:spcBef>
            </a:pPr>
            <a:endParaRPr lang="fr-FR" sz="2550" dirty="0">
              <a:latin typeface="Bell MT" panose="02020503060305020303" pitchFamily="18" charset="0"/>
              <a:cs typeface="Biome Light" panose="020B0502040204020203" pitchFamily="34" charset="0"/>
            </a:endParaRPr>
          </a:p>
          <a:p>
            <a:pPr algn="ctr">
              <a:lnSpc>
                <a:spcPct val="100000"/>
              </a:lnSpc>
            </a:pPr>
            <a:r>
              <a:rPr lang="fr-FR" sz="2400" b="1" spc="-330" dirty="0">
                <a:latin typeface="Bell MT" panose="02020503060305020303" pitchFamily="18" charset="0"/>
                <a:cs typeface="Biome Light" panose="020B0502040204020203" pitchFamily="34" charset="0"/>
              </a:rPr>
              <a:t>de </a:t>
            </a:r>
            <a:r>
              <a:rPr lang="fr-FR" sz="2400" b="1" spc="-220" dirty="0">
                <a:latin typeface="Bell MT" panose="02020503060305020303" pitchFamily="18" charset="0"/>
                <a:cs typeface="Biome Light" panose="020B0502040204020203" pitchFamily="34" charset="0"/>
              </a:rPr>
              <a:t>l’Institut </a:t>
            </a:r>
            <a:r>
              <a:rPr lang="fr-FR" sz="2400" b="1" spc="-340" dirty="0">
                <a:latin typeface="Bell MT" panose="02020503060305020303" pitchFamily="18" charset="0"/>
                <a:cs typeface="Biome Light" panose="020B0502040204020203" pitchFamily="34" charset="0"/>
              </a:rPr>
              <a:t>Salah</a:t>
            </a:r>
            <a:r>
              <a:rPr lang="fr-FR" sz="2400" b="1" spc="-225" dirty="0">
                <a:latin typeface="Bell MT" panose="02020503060305020303" pitchFamily="18" charset="0"/>
                <a:cs typeface="Biome Light" panose="020B0502040204020203" pitchFamily="34" charset="0"/>
              </a:rPr>
              <a:t> </a:t>
            </a:r>
            <a:r>
              <a:rPr lang="fr-FR" sz="2400" b="1" spc="-280" dirty="0" err="1">
                <a:latin typeface="Bell MT" panose="02020503060305020303" pitchFamily="18" charset="0"/>
                <a:cs typeface="Biome Light" panose="020B0502040204020203" pitchFamily="34" charset="0"/>
              </a:rPr>
              <a:t>Azaiez</a:t>
            </a:r>
            <a:endParaRPr lang="fr-FR" sz="2400" dirty="0">
              <a:latin typeface="Bell MT" panose="02020503060305020303" pitchFamily="18" charset="0"/>
              <a:cs typeface="Biome Light" panose="020B0502040204020203" pitchFamily="34" charset="0"/>
            </a:endParaRPr>
          </a:p>
        </p:txBody>
      </p:sp>
      <p:sp>
        <p:nvSpPr>
          <p:cNvPr id="7" name="object 7"/>
          <p:cNvSpPr txBox="1"/>
          <p:nvPr/>
        </p:nvSpPr>
        <p:spPr>
          <a:xfrm>
            <a:off x="1966341" y="7252842"/>
            <a:ext cx="3092323" cy="319318"/>
          </a:xfrm>
          <a:prstGeom prst="rect">
            <a:avLst/>
          </a:prstGeom>
        </p:spPr>
        <p:txBody>
          <a:bodyPr vert="horz" wrap="square" lIns="0" tIns="11430" rIns="0" bIns="0" rtlCol="0">
            <a:spAutoFit/>
          </a:bodyPr>
          <a:lstStyle/>
          <a:p>
            <a:pPr marL="12700" algn="ctr">
              <a:lnSpc>
                <a:spcPct val="100000"/>
              </a:lnSpc>
              <a:spcBef>
                <a:spcPts val="90"/>
              </a:spcBef>
            </a:pPr>
            <a:r>
              <a:rPr lang="fr-FR" sz="2000" b="1" i="1" spc="-290" dirty="0">
                <a:solidFill>
                  <a:srgbClr val="0070C0"/>
                </a:solidFill>
                <a:latin typeface="Bell MT" panose="02020503060305020303" pitchFamily="18" charset="0"/>
                <a:cs typeface="Arial"/>
              </a:rPr>
              <a:t>Règlement  </a:t>
            </a:r>
            <a:r>
              <a:rPr lang="fr-FR" sz="2000" b="1" i="1" spc="-200" dirty="0">
                <a:solidFill>
                  <a:srgbClr val="0070C0"/>
                </a:solidFill>
                <a:latin typeface="Bell MT" panose="02020503060305020303" pitchFamily="18" charset="0"/>
                <a:cs typeface="Arial"/>
              </a:rPr>
              <a:t>interne</a:t>
            </a:r>
            <a:endParaRPr i="1" dirty="0">
              <a:solidFill>
                <a:srgbClr val="0070C0"/>
              </a:solidFill>
              <a:latin typeface="Bell MT" panose="02020503060305020303" pitchFamily="18" charset="0"/>
              <a:cs typeface="Arial"/>
            </a:endParaRPr>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dirty="0"/>
              <a:t>1</a:t>
            </a:fld>
            <a:endParaRPr dirty="0"/>
          </a:p>
        </p:txBody>
      </p:sp>
      <p:sp>
        <p:nvSpPr>
          <p:cNvPr id="10" name="object 10"/>
          <p:cNvSpPr txBox="1">
            <a:spLocks noGrp="1"/>
          </p:cNvSpPr>
          <p:nvPr>
            <p:ph type="ftr" sz="quarter" idx="5"/>
          </p:nvPr>
        </p:nvSpPr>
        <p:spPr>
          <a:xfrm>
            <a:off x="560628" y="9299989"/>
            <a:ext cx="2441575" cy="179536"/>
          </a:xfrm>
          <a:prstGeom prst="rect">
            <a:avLst/>
          </a:prstGeom>
        </p:spPr>
        <p:txBody>
          <a:bodyPr vert="horz" wrap="square" lIns="0" tIns="0" rIns="0" bIns="0" rtlCol="0">
            <a:spAutoFit/>
          </a:bodyPr>
          <a:lstStyle/>
          <a:p>
            <a:pPr marL="12700">
              <a:lnSpc>
                <a:spcPts val="1410"/>
              </a:lnSpc>
            </a:pPr>
            <a:r>
              <a:rPr spc="-5" dirty="0"/>
              <a:t>Comité </a:t>
            </a:r>
            <a:r>
              <a:rPr dirty="0"/>
              <a:t>d’éthique de </a:t>
            </a:r>
            <a:r>
              <a:rPr spc="-5" dirty="0"/>
              <a:t>l’ISA </a:t>
            </a:r>
            <a:r>
              <a:rPr spc="-10" dirty="0"/>
              <a:t>version </a:t>
            </a:r>
            <a:r>
              <a:rPr dirty="0"/>
              <a:t>20</a:t>
            </a:r>
            <a:r>
              <a:rPr lang="fr-FR" dirty="0"/>
              <a:t>22</a:t>
            </a:r>
            <a:endParaRPr dirty="0"/>
          </a:p>
        </p:txBody>
      </p:sp>
      <p:pic>
        <p:nvPicPr>
          <p:cNvPr id="12" name="Image 11">
            <a:extLst>
              <a:ext uri="{FF2B5EF4-FFF2-40B4-BE49-F238E27FC236}">
                <a16:creationId xmlns:a16="http://schemas.microsoft.com/office/drawing/2014/main" id="{A5A510C4-B9B3-C1AA-0084-FD43447F6A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6341" y="665175"/>
            <a:ext cx="3052495" cy="305249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932938" y="1481454"/>
            <a:ext cx="1734185" cy="255904"/>
          </a:xfrm>
          <a:prstGeom prst="rect">
            <a:avLst/>
          </a:prstGeom>
        </p:spPr>
        <p:txBody>
          <a:bodyPr vert="horz" wrap="square" lIns="0" tIns="13970" rIns="0" bIns="0" rtlCol="0">
            <a:spAutoFit/>
          </a:bodyPr>
          <a:lstStyle/>
          <a:p>
            <a:pPr marL="12700">
              <a:lnSpc>
                <a:spcPct val="100000"/>
              </a:lnSpc>
              <a:spcBef>
                <a:spcPts val="110"/>
              </a:spcBef>
            </a:pPr>
            <a:r>
              <a:rPr sz="1500" b="1" spc="-5" dirty="0">
                <a:latin typeface="Carlito"/>
                <a:cs typeface="Carlito"/>
              </a:rPr>
              <a:t>PROCEDURE</a:t>
            </a:r>
            <a:r>
              <a:rPr sz="1500" b="1" spc="-40" dirty="0">
                <a:latin typeface="Carlito"/>
                <a:cs typeface="Carlito"/>
              </a:rPr>
              <a:t> </a:t>
            </a:r>
            <a:r>
              <a:rPr sz="1500" b="1" spc="-5" dirty="0">
                <a:latin typeface="Carlito"/>
                <a:cs typeface="Carlito"/>
              </a:rPr>
              <a:t>INTERNE</a:t>
            </a:r>
            <a:endParaRPr sz="1500">
              <a:latin typeface="Carlito"/>
              <a:cs typeface="Carlito"/>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dirty="0"/>
              <a:t>2</a:t>
            </a:fld>
            <a:endParaRPr dirty="0"/>
          </a:p>
        </p:txBody>
      </p:sp>
      <p:sp>
        <p:nvSpPr>
          <p:cNvPr id="5" name="object 5"/>
          <p:cNvSpPr txBox="1">
            <a:spLocks noGrp="1"/>
          </p:cNvSpPr>
          <p:nvPr>
            <p:ph type="ftr" sz="quarter" idx="5"/>
          </p:nvPr>
        </p:nvSpPr>
        <p:spPr>
          <a:xfrm>
            <a:off x="560628" y="9299989"/>
            <a:ext cx="2441575" cy="179536"/>
          </a:xfrm>
          <a:prstGeom prst="rect">
            <a:avLst/>
          </a:prstGeom>
        </p:spPr>
        <p:txBody>
          <a:bodyPr vert="horz" wrap="square" lIns="0" tIns="0" rIns="0" bIns="0" rtlCol="0">
            <a:spAutoFit/>
          </a:bodyPr>
          <a:lstStyle/>
          <a:p>
            <a:pPr marL="12700">
              <a:lnSpc>
                <a:spcPts val="1410"/>
              </a:lnSpc>
            </a:pPr>
            <a:r>
              <a:rPr spc="-5" dirty="0"/>
              <a:t>Comité </a:t>
            </a:r>
            <a:r>
              <a:rPr dirty="0"/>
              <a:t>d’éthique de </a:t>
            </a:r>
            <a:r>
              <a:rPr spc="-5" dirty="0"/>
              <a:t>l’ISA </a:t>
            </a:r>
            <a:r>
              <a:rPr spc="-10" dirty="0"/>
              <a:t>version </a:t>
            </a:r>
            <a:r>
              <a:rPr dirty="0"/>
              <a:t>20</a:t>
            </a:r>
            <a:r>
              <a:rPr lang="fr-FR" dirty="0"/>
              <a:t>22</a:t>
            </a:r>
            <a:endParaRPr dirty="0"/>
          </a:p>
        </p:txBody>
      </p:sp>
      <p:sp>
        <p:nvSpPr>
          <p:cNvPr id="3" name="object 3"/>
          <p:cNvSpPr txBox="1"/>
          <p:nvPr/>
        </p:nvSpPr>
        <p:spPr>
          <a:xfrm>
            <a:off x="560628" y="2319654"/>
            <a:ext cx="6475730" cy="6674484"/>
          </a:xfrm>
          <a:prstGeom prst="rect">
            <a:avLst/>
          </a:prstGeom>
        </p:spPr>
        <p:txBody>
          <a:bodyPr vert="horz" wrap="square" lIns="0" tIns="12065" rIns="0" bIns="0" rtlCol="0">
            <a:spAutoFit/>
          </a:bodyPr>
          <a:lstStyle/>
          <a:p>
            <a:pPr marL="12700">
              <a:lnSpc>
                <a:spcPct val="100000"/>
              </a:lnSpc>
              <a:spcBef>
                <a:spcPts val="95"/>
              </a:spcBef>
            </a:pPr>
            <a:r>
              <a:rPr sz="1300" b="1" spc="-5" dirty="0">
                <a:latin typeface="Carlito"/>
                <a:cs typeface="Carlito"/>
              </a:rPr>
              <a:t>OBJECTIF</a:t>
            </a:r>
            <a:r>
              <a:rPr sz="1300" b="1" dirty="0">
                <a:latin typeface="Carlito"/>
                <a:cs typeface="Carlito"/>
              </a:rPr>
              <a:t> </a:t>
            </a:r>
            <a:r>
              <a:rPr sz="1300" b="1" spc="-5" dirty="0">
                <a:latin typeface="Carlito"/>
                <a:cs typeface="Carlito"/>
              </a:rPr>
              <a:t>:</a:t>
            </a:r>
            <a:endParaRPr sz="1300" dirty="0">
              <a:latin typeface="Carlito"/>
              <a:cs typeface="Carlito"/>
            </a:endParaRPr>
          </a:p>
          <a:p>
            <a:pPr marL="12700" algn="just">
              <a:lnSpc>
                <a:spcPct val="100000"/>
              </a:lnSpc>
              <a:spcBef>
                <a:spcPts val="25"/>
              </a:spcBef>
            </a:pPr>
            <a:r>
              <a:rPr sz="1300" spc="-5" dirty="0">
                <a:latin typeface="Carlito"/>
                <a:cs typeface="Carlito"/>
              </a:rPr>
              <a:t>Cette</a:t>
            </a:r>
            <a:r>
              <a:rPr sz="1300" spc="20" dirty="0">
                <a:latin typeface="Carlito"/>
                <a:cs typeface="Carlito"/>
              </a:rPr>
              <a:t> </a:t>
            </a:r>
            <a:r>
              <a:rPr sz="1300" spc="-5" dirty="0">
                <a:latin typeface="Carlito"/>
                <a:cs typeface="Carlito"/>
              </a:rPr>
              <a:t>procédure</a:t>
            </a:r>
            <a:r>
              <a:rPr sz="1300" spc="30" dirty="0">
                <a:latin typeface="Carlito"/>
                <a:cs typeface="Carlito"/>
              </a:rPr>
              <a:t> </a:t>
            </a:r>
            <a:r>
              <a:rPr sz="1300" spc="-5" dirty="0">
                <a:latin typeface="Carlito"/>
                <a:cs typeface="Carlito"/>
              </a:rPr>
              <a:t>décrit</a:t>
            </a:r>
            <a:r>
              <a:rPr sz="1300" spc="45" dirty="0">
                <a:latin typeface="Carlito"/>
                <a:cs typeface="Carlito"/>
              </a:rPr>
              <a:t> </a:t>
            </a:r>
            <a:r>
              <a:rPr sz="1300" spc="-10" dirty="0">
                <a:latin typeface="Carlito"/>
                <a:cs typeface="Carlito"/>
              </a:rPr>
              <a:t>le</a:t>
            </a:r>
            <a:r>
              <a:rPr sz="1300" spc="25" dirty="0">
                <a:latin typeface="Carlito"/>
                <a:cs typeface="Carlito"/>
              </a:rPr>
              <a:t> </a:t>
            </a:r>
            <a:r>
              <a:rPr sz="1300" spc="-5" dirty="0">
                <a:latin typeface="Carlito"/>
                <a:cs typeface="Carlito"/>
              </a:rPr>
              <a:t>statut</a:t>
            </a:r>
            <a:r>
              <a:rPr sz="1300" spc="45" dirty="0">
                <a:latin typeface="Carlito"/>
                <a:cs typeface="Carlito"/>
              </a:rPr>
              <a:t> </a:t>
            </a:r>
            <a:r>
              <a:rPr sz="1300" spc="-10" dirty="0">
                <a:latin typeface="Carlito"/>
                <a:cs typeface="Carlito"/>
              </a:rPr>
              <a:t>légal</a:t>
            </a:r>
            <a:r>
              <a:rPr sz="1300" spc="20" dirty="0">
                <a:latin typeface="Carlito"/>
                <a:cs typeface="Carlito"/>
              </a:rPr>
              <a:t> </a:t>
            </a:r>
            <a:r>
              <a:rPr sz="1300" spc="10" dirty="0">
                <a:latin typeface="Carlito"/>
                <a:cs typeface="Carlito"/>
              </a:rPr>
              <a:t>et</a:t>
            </a:r>
            <a:r>
              <a:rPr sz="1300" spc="15" dirty="0">
                <a:latin typeface="Carlito"/>
                <a:cs typeface="Carlito"/>
              </a:rPr>
              <a:t> </a:t>
            </a:r>
            <a:r>
              <a:rPr sz="1300" spc="-5" dirty="0">
                <a:latin typeface="Carlito"/>
                <a:cs typeface="Carlito"/>
              </a:rPr>
              <a:t>les</a:t>
            </a:r>
            <a:r>
              <a:rPr sz="1300" spc="45" dirty="0">
                <a:latin typeface="Carlito"/>
                <a:cs typeface="Carlito"/>
              </a:rPr>
              <a:t> </a:t>
            </a:r>
            <a:r>
              <a:rPr sz="1300" spc="-5" dirty="0">
                <a:latin typeface="Carlito"/>
                <a:cs typeface="Carlito"/>
              </a:rPr>
              <a:t>exigences</a:t>
            </a:r>
            <a:r>
              <a:rPr sz="1300" spc="20" dirty="0">
                <a:latin typeface="Carlito"/>
                <a:cs typeface="Carlito"/>
              </a:rPr>
              <a:t> </a:t>
            </a:r>
            <a:r>
              <a:rPr sz="1300" spc="-5" dirty="0">
                <a:latin typeface="Carlito"/>
                <a:cs typeface="Carlito"/>
              </a:rPr>
              <a:t>réglementaires</a:t>
            </a:r>
            <a:r>
              <a:rPr sz="1300" spc="15" dirty="0">
                <a:latin typeface="Carlito"/>
                <a:cs typeface="Carlito"/>
              </a:rPr>
              <a:t> </a:t>
            </a:r>
            <a:r>
              <a:rPr sz="1300" spc="-5" dirty="0">
                <a:latin typeface="Carlito"/>
                <a:cs typeface="Carlito"/>
              </a:rPr>
              <a:t>locales</a:t>
            </a:r>
            <a:r>
              <a:rPr sz="1300" spc="25" dirty="0">
                <a:latin typeface="Carlito"/>
                <a:cs typeface="Carlito"/>
              </a:rPr>
              <a:t> </a:t>
            </a:r>
            <a:r>
              <a:rPr sz="1300" dirty="0">
                <a:latin typeface="Carlito"/>
                <a:cs typeface="Carlito"/>
              </a:rPr>
              <a:t>relatives</a:t>
            </a:r>
            <a:r>
              <a:rPr sz="1300" spc="45" dirty="0">
                <a:latin typeface="Carlito"/>
                <a:cs typeface="Carlito"/>
              </a:rPr>
              <a:t> </a:t>
            </a:r>
            <a:r>
              <a:rPr sz="1300" spc="-5" dirty="0">
                <a:latin typeface="Carlito"/>
                <a:cs typeface="Carlito"/>
              </a:rPr>
              <a:t>au</a:t>
            </a:r>
            <a:r>
              <a:rPr sz="1300" spc="15" dirty="0">
                <a:latin typeface="Carlito"/>
                <a:cs typeface="Carlito"/>
              </a:rPr>
              <a:t> </a:t>
            </a:r>
            <a:r>
              <a:rPr sz="1300" dirty="0">
                <a:latin typeface="Carlito"/>
                <a:cs typeface="Carlito"/>
              </a:rPr>
              <a:t>comité</a:t>
            </a:r>
          </a:p>
          <a:p>
            <a:pPr marL="12700" marR="6985" algn="just">
              <a:lnSpc>
                <a:spcPct val="116900"/>
              </a:lnSpc>
            </a:pPr>
            <a:r>
              <a:rPr sz="1300" spc="-10" dirty="0">
                <a:latin typeface="Arial"/>
                <a:cs typeface="Arial"/>
              </a:rPr>
              <a:t>d’éth</a:t>
            </a:r>
            <a:r>
              <a:rPr sz="1300" spc="-10" dirty="0">
                <a:latin typeface="Carlito"/>
                <a:cs typeface="Carlito"/>
              </a:rPr>
              <a:t>ique. </a:t>
            </a:r>
            <a:r>
              <a:rPr sz="1300" spc="-5" dirty="0">
                <a:latin typeface="Carlito"/>
                <a:cs typeface="Carlito"/>
              </a:rPr>
              <a:t>Elle définit également les modalités </a:t>
            </a:r>
            <a:r>
              <a:rPr sz="1300" spc="-10" dirty="0">
                <a:latin typeface="Carlito"/>
                <a:cs typeface="Carlito"/>
              </a:rPr>
              <a:t>de </a:t>
            </a:r>
            <a:r>
              <a:rPr sz="1300" spc="-5" dirty="0">
                <a:latin typeface="Carlito"/>
                <a:cs typeface="Carlito"/>
              </a:rPr>
              <a:t>fonctionnement </a:t>
            </a:r>
            <a:r>
              <a:rPr sz="1300" dirty="0">
                <a:latin typeface="Carlito"/>
                <a:cs typeface="Carlito"/>
              </a:rPr>
              <a:t>du </a:t>
            </a:r>
            <a:r>
              <a:rPr sz="1300" spc="-5" dirty="0">
                <a:latin typeface="Carlito"/>
                <a:cs typeface="Carlito"/>
              </a:rPr>
              <a:t>comité et </a:t>
            </a:r>
            <a:r>
              <a:rPr sz="1300" spc="-10" dirty="0">
                <a:latin typeface="Carlito"/>
                <a:cs typeface="Carlito"/>
              </a:rPr>
              <a:t>ses  </a:t>
            </a:r>
            <a:r>
              <a:rPr sz="1300" spc="-5" dirty="0">
                <a:latin typeface="Carlito"/>
                <a:cs typeface="Carlito"/>
              </a:rPr>
              <a:t>responsabilités </a:t>
            </a:r>
            <a:r>
              <a:rPr sz="1300" spc="-10" dirty="0">
                <a:latin typeface="Carlito"/>
                <a:cs typeface="Carlito"/>
              </a:rPr>
              <a:t>dans le </a:t>
            </a:r>
            <a:r>
              <a:rPr sz="1300" spc="-5" dirty="0">
                <a:latin typeface="Carlito"/>
                <a:cs typeface="Carlito"/>
              </a:rPr>
              <a:t>cadre </a:t>
            </a:r>
            <a:r>
              <a:rPr sz="1300" spc="-10" dirty="0">
                <a:latin typeface="Carlito"/>
                <a:cs typeface="Carlito"/>
              </a:rPr>
              <a:t>des </a:t>
            </a:r>
            <a:r>
              <a:rPr sz="1300" spc="-5" dirty="0">
                <a:latin typeface="Carlito"/>
                <a:cs typeface="Carlito"/>
              </a:rPr>
              <a:t>essais</a:t>
            </a:r>
            <a:r>
              <a:rPr sz="1300" spc="65" dirty="0">
                <a:latin typeface="Carlito"/>
                <a:cs typeface="Carlito"/>
              </a:rPr>
              <a:t> </a:t>
            </a:r>
            <a:r>
              <a:rPr sz="1300" spc="-5" dirty="0">
                <a:latin typeface="Carlito"/>
                <a:cs typeface="Carlito"/>
              </a:rPr>
              <a:t>cliniques.</a:t>
            </a:r>
            <a:endParaRPr sz="1300" dirty="0">
              <a:latin typeface="Carlito"/>
              <a:cs typeface="Carlito"/>
            </a:endParaRPr>
          </a:p>
          <a:p>
            <a:pPr>
              <a:lnSpc>
                <a:spcPct val="100000"/>
              </a:lnSpc>
              <a:spcBef>
                <a:spcPts val="35"/>
              </a:spcBef>
            </a:pPr>
            <a:endParaRPr sz="1700" dirty="0">
              <a:latin typeface="Carlito"/>
              <a:cs typeface="Carlito"/>
            </a:endParaRPr>
          </a:p>
          <a:p>
            <a:pPr marL="12700">
              <a:lnSpc>
                <a:spcPct val="100000"/>
              </a:lnSpc>
              <a:spcBef>
                <a:spcPts val="5"/>
              </a:spcBef>
            </a:pPr>
            <a:r>
              <a:rPr sz="1300" b="1" spc="-5" dirty="0">
                <a:latin typeface="Carlito"/>
                <a:cs typeface="Carlito"/>
              </a:rPr>
              <a:t>DEFINITION</a:t>
            </a:r>
            <a:r>
              <a:rPr sz="1300" b="1" spc="5" dirty="0">
                <a:latin typeface="Carlito"/>
                <a:cs typeface="Carlito"/>
              </a:rPr>
              <a:t> </a:t>
            </a:r>
            <a:r>
              <a:rPr sz="1300" b="1" spc="-5" dirty="0">
                <a:latin typeface="Carlito"/>
                <a:cs typeface="Carlito"/>
              </a:rPr>
              <a:t>:</a:t>
            </a:r>
            <a:endParaRPr sz="1300" dirty="0">
              <a:latin typeface="Carlito"/>
              <a:cs typeface="Carlito"/>
            </a:endParaRPr>
          </a:p>
          <a:p>
            <a:pPr marL="12700" marR="5080" algn="just">
              <a:lnSpc>
                <a:spcPct val="116900"/>
              </a:lnSpc>
            </a:pPr>
            <a:r>
              <a:rPr sz="1300" spc="-130" dirty="0">
                <a:latin typeface="Arial"/>
                <a:cs typeface="Arial"/>
              </a:rPr>
              <a:t>Le </a:t>
            </a:r>
            <a:r>
              <a:rPr sz="1300" spc="-40" dirty="0">
                <a:latin typeface="Arial"/>
                <a:cs typeface="Arial"/>
              </a:rPr>
              <a:t>comité </a:t>
            </a:r>
            <a:r>
              <a:rPr sz="1300" spc="-25" dirty="0">
                <a:latin typeface="Arial"/>
                <a:cs typeface="Arial"/>
              </a:rPr>
              <a:t>d’éthique </a:t>
            </a:r>
            <a:r>
              <a:rPr sz="1300" spc="-50" dirty="0">
                <a:latin typeface="Arial"/>
                <a:cs typeface="Arial"/>
              </a:rPr>
              <a:t>est </a:t>
            </a:r>
            <a:r>
              <a:rPr sz="1300" spc="-25" dirty="0">
                <a:latin typeface="Arial"/>
                <a:cs typeface="Arial"/>
              </a:rPr>
              <a:t>u</a:t>
            </a:r>
            <a:r>
              <a:rPr sz="1300" spc="-25" dirty="0">
                <a:latin typeface="Carlito"/>
                <a:cs typeface="Carlito"/>
              </a:rPr>
              <a:t>n </a:t>
            </a:r>
            <a:r>
              <a:rPr sz="1300" spc="-10" dirty="0">
                <a:latin typeface="Carlito"/>
                <a:cs typeface="Carlito"/>
              </a:rPr>
              <a:t>organisme </a:t>
            </a:r>
            <a:r>
              <a:rPr sz="1300" spc="-5" dirty="0">
                <a:latin typeface="Carlito"/>
                <a:cs typeface="Carlito"/>
              </a:rPr>
              <a:t>indépendant, constitué </a:t>
            </a:r>
            <a:r>
              <a:rPr sz="1300" spc="-10" dirty="0">
                <a:latin typeface="Carlito"/>
                <a:cs typeface="Carlito"/>
              </a:rPr>
              <a:t>de </a:t>
            </a:r>
            <a:r>
              <a:rPr sz="1300" b="1" spc="-5" dirty="0">
                <a:latin typeface="Carlito"/>
                <a:cs typeface="Carlito"/>
              </a:rPr>
              <a:t>professionnels de </a:t>
            </a:r>
            <a:r>
              <a:rPr sz="1300" b="1" spc="-10" dirty="0">
                <a:latin typeface="Carlito"/>
                <a:cs typeface="Carlito"/>
              </a:rPr>
              <a:t>la </a:t>
            </a:r>
            <a:r>
              <a:rPr sz="1300" b="1" dirty="0">
                <a:latin typeface="Carlito"/>
                <a:cs typeface="Carlito"/>
              </a:rPr>
              <a:t>santé </a:t>
            </a:r>
            <a:r>
              <a:rPr sz="1300" b="1" spc="-5" dirty="0">
                <a:latin typeface="Carlito"/>
                <a:cs typeface="Carlito"/>
              </a:rPr>
              <a:t>et  de </a:t>
            </a:r>
            <a:r>
              <a:rPr sz="1300" b="1" spc="-10" dirty="0">
                <a:latin typeface="Carlito"/>
                <a:cs typeface="Carlito"/>
              </a:rPr>
              <a:t>membres </a:t>
            </a:r>
            <a:r>
              <a:rPr sz="1300" b="1" spc="-5" dirty="0">
                <a:latin typeface="Carlito"/>
                <a:cs typeface="Carlito"/>
              </a:rPr>
              <a:t>non-scientifiques</a:t>
            </a:r>
            <a:r>
              <a:rPr sz="1300" spc="-5" dirty="0">
                <a:latin typeface="Carlito"/>
                <a:cs typeface="Carlito"/>
              </a:rPr>
              <a:t>, </a:t>
            </a:r>
            <a:r>
              <a:rPr sz="1300" spc="-10" dirty="0">
                <a:latin typeface="Carlito"/>
                <a:cs typeface="Carlito"/>
              </a:rPr>
              <a:t>dont la </a:t>
            </a:r>
            <a:r>
              <a:rPr sz="1300" spc="-5" dirty="0">
                <a:latin typeface="Carlito"/>
                <a:cs typeface="Carlito"/>
              </a:rPr>
              <a:t>responsabilité est </a:t>
            </a:r>
            <a:r>
              <a:rPr sz="1300" b="1" spc="-5" dirty="0">
                <a:latin typeface="Carlito"/>
                <a:cs typeface="Carlito"/>
              </a:rPr>
              <a:t>de protéger </a:t>
            </a:r>
            <a:r>
              <a:rPr sz="1300" b="1" spc="-10" dirty="0">
                <a:latin typeface="Carlito"/>
                <a:cs typeface="Carlito"/>
              </a:rPr>
              <a:t>les </a:t>
            </a:r>
            <a:r>
              <a:rPr sz="1300" b="1" dirty="0">
                <a:latin typeface="Carlito"/>
                <a:cs typeface="Carlito"/>
              </a:rPr>
              <a:t>droits, </a:t>
            </a:r>
            <a:r>
              <a:rPr sz="1300" b="1" spc="-10" dirty="0">
                <a:latin typeface="Carlito"/>
                <a:cs typeface="Carlito"/>
              </a:rPr>
              <a:t>la </a:t>
            </a:r>
            <a:r>
              <a:rPr sz="1300" b="1" spc="-5" dirty="0">
                <a:latin typeface="Carlito"/>
                <a:cs typeface="Carlito"/>
              </a:rPr>
              <a:t>sécurité et  </a:t>
            </a:r>
            <a:r>
              <a:rPr sz="1300" b="1" spc="-10" dirty="0">
                <a:latin typeface="Carlito"/>
                <a:cs typeface="Carlito"/>
              </a:rPr>
              <a:t>le bien </a:t>
            </a:r>
            <a:r>
              <a:rPr sz="1300" b="1" spc="-5" dirty="0">
                <a:latin typeface="Carlito"/>
                <a:cs typeface="Carlito"/>
              </a:rPr>
              <a:t>être de tous </a:t>
            </a:r>
            <a:r>
              <a:rPr sz="1300" b="1" spc="-10" dirty="0">
                <a:latin typeface="Carlito"/>
                <a:cs typeface="Carlito"/>
              </a:rPr>
              <a:t>les </a:t>
            </a:r>
            <a:r>
              <a:rPr sz="1300" b="1" spc="-5" dirty="0">
                <a:latin typeface="Carlito"/>
                <a:cs typeface="Carlito"/>
              </a:rPr>
              <a:t>participants </a:t>
            </a:r>
            <a:r>
              <a:rPr sz="1300" b="1" spc="-10" dirty="0">
                <a:latin typeface="Carlito"/>
                <a:cs typeface="Carlito"/>
              </a:rPr>
              <a:t>réels </a:t>
            </a:r>
            <a:r>
              <a:rPr sz="1300" b="1" spc="-5" dirty="0">
                <a:latin typeface="Carlito"/>
                <a:cs typeface="Carlito"/>
              </a:rPr>
              <a:t>ou potentiels à </a:t>
            </a:r>
            <a:r>
              <a:rPr sz="1300" b="1" spc="-10" dirty="0">
                <a:latin typeface="Carlito"/>
                <a:cs typeface="Carlito"/>
              </a:rPr>
              <a:t>la </a:t>
            </a:r>
            <a:r>
              <a:rPr sz="1300" b="1" spc="-5" dirty="0">
                <a:latin typeface="Carlito"/>
                <a:cs typeface="Carlito"/>
              </a:rPr>
              <a:t>recherche clinique </a:t>
            </a:r>
            <a:r>
              <a:rPr sz="1300" spc="-5" dirty="0">
                <a:latin typeface="Carlito"/>
                <a:cs typeface="Carlito"/>
              </a:rPr>
              <a:t>conformément  </a:t>
            </a:r>
            <a:r>
              <a:rPr sz="1300" spc="-10" dirty="0">
                <a:latin typeface="Carlito"/>
                <a:cs typeface="Carlito"/>
              </a:rPr>
              <a:t>aux </a:t>
            </a:r>
            <a:r>
              <a:rPr sz="1300" spc="-5" dirty="0">
                <a:latin typeface="Carlito"/>
                <a:cs typeface="Carlito"/>
              </a:rPr>
              <a:t>exigences réglementaires et procédurales en</a:t>
            </a:r>
            <a:r>
              <a:rPr sz="1300" spc="10" dirty="0">
                <a:latin typeface="Carlito"/>
                <a:cs typeface="Carlito"/>
              </a:rPr>
              <a:t> </a:t>
            </a:r>
            <a:r>
              <a:rPr sz="1300" spc="-5" dirty="0">
                <a:latin typeface="Carlito"/>
                <a:cs typeface="Carlito"/>
              </a:rPr>
              <a:t>vigueur.</a:t>
            </a:r>
            <a:endParaRPr sz="1300" dirty="0">
              <a:latin typeface="Carlito"/>
              <a:cs typeface="Carlito"/>
            </a:endParaRPr>
          </a:p>
          <a:p>
            <a:pPr>
              <a:lnSpc>
                <a:spcPct val="100000"/>
              </a:lnSpc>
              <a:spcBef>
                <a:spcPts val="15"/>
              </a:spcBef>
            </a:pPr>
            <a:endParaRPr sz="1700" dirty="0">
              <a:latin typeface="Carlito"/>
              <a:cs typeface="Carlito"/>
            </a:endParaRPr>
          </a:p>
          <a:p>
            <a:pPr marL="12700">
              <a:lnSpc>
                <a:spcPct val="100000"/>
              </a:lnSpc>
            </a:pPr>
            <a:r>
              <a:rPr sz="1300" b="1" spc="-135" dirty="0">
                <a:latin typeface="Arial"/>
                <a:cs typeface="Arial"/>
              </a:rPr>
              <a:t>CHAMP D’APPLICATION</a:t>
            </a:r>
            <a:r>
              <a:rPr sz="1300" b="1" spc="15" dirty="0">
                <a:latin typeface="Arial"/>
                <a:cs typeface="Arial"/>
              </a:rPr>
              <a:t> </a:t>
            </a:r>
            <a:r>
              <a:rPr sz="1300" b="1" spc="-5" dirty="0">
                <a:latin typeface="Carlito"/>
                <a:cs typeface="Carlito"/>
              </a:rPr>
              <a:t>:</a:t>
            </a:r>
            <a:endParaRPr sz="1300" dirty="0">
              <a:latin typeface="Carlito"/>
              <a:cs typeface="Carlito"/>
            </a:endParaRPr>
          </a:p>
          <a:p>
            <a:pPr marL="12700">
              <a:lnSpc>
                <a:spcPct val="100000"/>
              </a:lnSpc>
              <a:spcBef>
                <a:spcPts val="265"/>
              </a:spcBef>
            </a:pPr>
            <a:r>
              <a:rPr sz="1300" spc="-5" dirty="0">
                <a:latin typeface="Carlito"/>
                <a:cs typeface="Carlito"/>
              </a:rPr>
              <a:t>Cette </a:t>
            </a:r>
            <a:r>
              <a:rPr sz="1300" spc="-45" dirty="0">
                <a:latin typeface="Arial"/>
                <a:cs typeface="Arial"/>
              </a:rPr>
              <a:t>procédure </a:t>
            </a:r>
            <a:r>
              <a:rPr sz="1300" spc="-50" dirty="0">
                <a:latin typeface="Arial"/>
                <a:cs typeface="Arial"/>
              </a:rPr>
              <a:t>s’applique </a:t>
            </a:r>
            <a:r>
              <a:rPr sz="1300" spc="-105" dirty="0">
                <a:latin typeface="Arial"/>
                <a:cs typeface="Arial"/>
              </a:rPr>
              <a:t>à </a:t>
            </a:r>
            <a:r>
              <a:rPr sz="1300" spc="-5" dirty="0">
                <a:latin typeface="Carlito"/>
                <a:cs typeface="Carlito"/>
              </a:rPr>
              <a:t>toute étude clinique </a:t>
            </a:r>
            <a:r>
              <a:rPr sz="1300" spc="-10" dirty="0">
                <a:latin typeface="Carlito"/>
                <a:cs typeface="Carlito"/>
              </a:rPr>
              <a:t>qui </a:t>
            </a:r>
            <a:r>
              <a:rPr sz="1300" spc="-114" dirty="0">
                <a:latin typeface="Arial"/>
                <a:cs typeface="Arial"/>
              </a:rPr>
              <a:t>se </a:t>
            </a:r>
            <a:r>
              <a:rPr sz="1300" spc="-40" dirty="0">
                <a:latin typeface="Arial"/>
                <a:cs typeface="Arial"/>
              </a:rPr>
              <a:t>déroule </a:t>
            </a:r>
            <a:r>
              <a:rPr sz="1300" spc="-75" dirty="0">
                <a:latin typeface="Arial"/>
                <a:cs typeface="Arial"/>
              </a:rPr>
              <a:t>au </a:t>
            </a:r>
            <a:r>
              <a:rPr sz="1300" spc="-65" dirty="0">
                <a:latin typeface="Arial"/>
                <a:cs typeface="Arial"/>
              </a:rPr>
              <a:t>sein </a:t>
            </a:r>
            <a:r>
              <a:rPr sz="1300" spc="-70" dirty="0">
                <a:latin typeface="Arial"/>
                <a:cs typeface="Arial"/>
              </a:rPr>
              <a:t>de</a:t>
            </a:r>
            <a:r>
              <a:rPr sz="1300" spc="80" dirty="0">
                <a:latin typeface="Arial"/>
                <a:cs typeface="Arial"/>
              </a:rPr>
              <a:t> </a:t>
            </a:r>
            <a:r>
              <a:rPr sz="1300" spc="-35" dirty="0">
                <a:latin typeface="Arial"/>
                <a:cs typeface="Arial"/>
              </a:rPr>
              <a:t>l’établissement</a:t>
            </a:r>
            <a:r>
              <a:rPr sz="1300" spc="-35" dirty="0">
                <a:latin typeface="Carlito"/>
                <a:cs typeface="Carlito"/>
              </a:rPr>
              <a:t>.</a:t>
            </a:r>
            <a:endParaRPr sz="1300" dirty="0">
              <a:latin typeface="Carlito"/>
              <a:cs typeface="Carlito"/>
            </a:endParaRPr>
          </a:p>
          <a:p>
            <a:pPr marL="12700" marR="7620" algn="just">
              <a:lnSpc>
                <a:spcPct val="116900"/>
              </a:lnSpc>
            </a:pPr>
            <a:r>
              <a:rPr sz="1300" spc="-130" dirty="0">
                <a:latin typeface="Arial"/>
                <a:cs typeface="Arial"/>
              </a:rPr>
              <a:t>Le </a:t>
            </a:r>
            <a:r>
              <a:rPr sz="1300" spc="-40" dirty="0">
                <a:latin typeface="Arial"/>
                <a:cs typeface="Arial"/>
              </a:rPr>
              <a:t>comité </a:t>
            </a:r>
            <a:r>
              <a:rPr sz="1300" spc="-70" dirty="0">
                <a:latin typeface="Arial"/>
                <a:cs typeface="Arial"/>
              </a:rPr>
              <a:t>de </a:t>
            </a:r>
            <a:r>
              <a:rPr sz="1300" spc="-5" dirty="0">
                <a:latin typeface="Arial"/>
                <a:cs typeface="Arial"/>
              </a:rPr>
              <a:t>l’Institut </a:t>
            </a:r>
            <a:r>
              <a:rPr sz="1300" spc="-105" dirty="0">
                <a:latin typeface="Arial"/>
                <a:cs typeface="Arial"/>
              </a:rPr>
              <a:t>Salah </a:t>
            </a:r>
            <a:r>
              <a:rPr sz="1300" spc="-114" dirty="0">
                <a:latin typeface="Arial"/>
                <a:cs typeface="Arial"/>
              </a:rPr>
              <a:t>Azaïz </a:t>
            </a:r>
            <a:r>
              <a:rPr sz="1300" spc="-5" dirty="0">
                <a:latin typeface="Carlito"/>
                <a:cs typeface="Carlito"/>
              </a:rPr>
              <a:t>pourra, si </a:t>
            </a:r>
            <a:r>
              <a:rPr sz="1300" spc="-10" dirty="0">
                <a:latin typeface="Carlito"/>
                <a:cs typeface="Carlito"/>
              </a:rPr>
              <a:t>la </a:t>
            </a:r>
            <a:r>
              <a:rPr sz="1300" spc="-5" dirty="0">
                <a:latin typeface="Carlito"/>
                <a:cs typeface="Carlito"/>
              </a:rPr>
              <a:t>demande lui est faite et sous réserve </a:t>
            </a:r>
            <a:r>
              <a:rPr sz="1300" spc="-10" dirty="0">
                <a:latin typeface="Carlito"/>
                <a:cs typeface="Carlito"/>
              </a:rPr>
              <a:t>de  </a:t>
            </a:r>
            <a:r>
              <a:rPr sz="1300" spc="-5" dirty="0">
                <a:latin typeface="Carlito"/>
                <a:cs typeface="Carlito"/>
              </a:rPr>
              <a:t>respecter les dispositions légales et administratives, examiner </a:t>
            </a:r>
            <a:r>
              <a:rPr sz="1300" spc="-10" dirty="0">
                <a:latin typeface="Carlito"/>
                <a:cs typeface="Carlito"/>
              </a:rPr>
              <a:t>des </a:t>
            </a:r>
            <a:r>
              <a:rPr sz="1300" spc="-5" dirty="0">
                <a:latin typeface="Carlito"/>
                <a:cs typeface="Carlito"/>
              </a:rPr>
              <a:t>études </a:t>
            </a:r>
            <a:r>
              <a:rPr sz="1300" spc="-10" dirty="0">
                <a:latin typeface="Carlito"/>
                <a:cs typeface="Carlito"/>
              </a:rPr>
              <a:t>ne </a:t>
            </a:r>
            <a:r>
              <a:rPr sz="1300" spc="-5" dirty="0">
                <a:latin typeface="Carlito"/>
                <a:cs typeface="Carlito"/>
              </a:rPr>
              <a:t>relevant</a:t>
            </a:r>
            <a:r>
              <a:rPr sz="1300" spc="-35" dirty="0">
                <a:latin typeface="Carlito"/>
                <a:cs typeface="Carlito"/>
              </a:rPr>
              <a:t> </a:t>
            </a:r>
            <a:r>
              <a:rPr sz="1300" dirty="0">
                <a:latin typeface="Carlito"/>
                <a:cs typeface="Carlito"/>
              </a:rPr>
              <a:t>pas </a:t>
            </a:r>
            <a:r>
              <a:rPr sz="1300" spc="-10" dirty="0">
                <a:latin typeface="Carlito"/>
                <a:cs typeface="Carlito"/>
              </a:rPr>
              <a:t>de</a:t>
            </a:r>
            <a:endParaRPr sz="1300" dirty="0">
              <a:latin typeface="Carlito"/>
              <a:cs typeface="Carlito"/>
            </a:endParaRPr>
          </a:p>
          <a:p>
            <a:pPr marL="12700">
              <a:lnSpc>
                <a:spcPct val="100000"/>
              </a:lnSpc>
              <a:spcBef>
                <a:spcPts val="265"/>
              </a:spcBef>
            </a:pPr>
            <a:r>
              <a:rPr sz="1300" spc="-5" dirty="0">
                <a:latin typeface="Arial"/>
                <a:cs typeface="Arial"/>
              </a:rPr>
              <a:t>l’Institut </a:t>
            </a:r>
            <a:r>
              <a:rPr sz="1300" spc="-100" dirty="0">
                <a:latin typeface="Arial"/>
                <a:cs typeface="Arial"/>
              </a:rPr>
              <a:t>Salah</a:t>
            </a:r>
            <a:r>
              <a:rPr sz="1300" spc="-229" dirty="0">
                <a:latin typeface="Arial"/>
                <a:cs typeface="Arial"/>
              </a:rPr>
              <a:t> </a:t>
            </a:r>
            <a:r>
              <a:rPr sz="1300" spc="-95" dirty="0">
                <a:latin typeface="Arial"/>
                <a:cs typeface="Arial"/>
              </a:rPr>
              <a:t>Azaïz</a:t>
            </a:r>
            <a:r>
              <a:rPr sz="1300" spc="-95" dirty="0">
                <a:latin typeface="Carlito"/>
                <a:cs typeface="Carlito"/>
              </a:rPr>
              <a:t>.</a:t>
            </a:r>
            <a:endParaRPr sz="1300" dirty="0">
              <a:latin typeface="Carlito"/>
              <a:cs typeface="Carlito"/>
            </a:endParaRPr>
          </a:p>
          <a:p>
            <a:pPr>
              <a:lnSpc>
                <a:spcPct val="100000"/>
              </a:lnSpc>
              <a:spcBef>
                <a:spcPts val="15"/>
              </a:spcBef>
            </a:pPr>
            <a:endParaRPr sz="1700" dirty="0">
              <a:latin typeface="Carlito"/>
              <a:cs typeface="Carlito"/>
            </a:endParaRPr>
          </a:p>
          <a:p>
            <a:pPr marL="12700">
              <a:lnSpc>
                <a:spcPct val="100000"/>
              </a:lnSpc>
            </a:pPr>
            <a:r>
              <a:rPr sz="1300" b="1" dirty="0">
                <a:latin typeface="Carlito"/>
                <a:cs typeface="Carlito"/>
              </a:rPr>
              <a:t>CONTENU</a:t>
            </a:r>
            <a:r>
              <a:rPr sz="1300" b="1" spc="-10" dirty="0">
                <a:latin typeface="Carlito"/>
                <a:cs typeface="Carlito"/>
              </a:rPr>
              <a:t> </a:t>
            </a:r>
            <a:r>
              <a:rPr sz="1300" b="1" spc="-5" dirty="0">
                <a:latin typeface="Carlito"/>
                <a:cs typeface="Carlito"/>
              </a:rPr>
              <a:t>:</a:t>
            </a:r>
            <a:endParaRPr sz="1300" dirty="0">
              <a:latin typeface="Carlito"/>
              <a:cs typeface="Carlito"/>
            </a:endParaRPr>
          </a:p>
          <a:p>
            <a:pPr>
              <a:lnSpc>
                <a:spcPct val="100000"/>
              </a:lnSpc>
              <a:spcBef>
                <a:spcPts val="20"/>
              </a:spcBef>
            </a:pPr>
            <a:endParaRPr sz="1300" dirty="0">
              <a:latin typeface="Carlito"/>
              <a:cs typeface="Carlito"/>
            </a:endParaRPr>
          </a:p>
          <a:p>
            <a:pPr marL="228600" marR="4137660" indent="-228600" algn="r">
              <a:lnSpc>
                <a:spcPct val="100000"/>
              </a:lnSpc>
              <a:buAutoNum type="arabicPeriod"/>
              <a:tabLst>
                <a:tab pos="228600" algn="l"/>
              </a:tabLst>
            </a:pPr>
            <a:r>
              <a:rPr sz="1300" b="1" spc="-5" dirty="0">
                <a:latin typeface="Carlito"/>
                <a:cs typeface="Carlito"/>
              </a:rPr>
              <a:t>Exigences réglementaires</a:t>
            </a:r>
            <a:r>
              <a:rPr sz="1300" b="1" spc="-35" dirty="0">
                <a:latin typeface="Carlito"/>
                <a:cs typeface="Carlito"/>
              </a:rPr>
              <a:t> </a:t>
            </a:r>
            <a:r>
              <a:rPr sz="1300" b="1" spc="-5" dirty="0">
                <a:latin typeface="Carlito"/>
                <a:cs typeface="Carlito"/>
              </a:rPr>
              <a:t>:</a:t>
            </a:r>
            <a:endParaRPr sz="1300" dirty="0">
              <a:latin typeface="Carlito"/>
              <a:cs typeface="Carlito"/>
            </a:endParaRPr>
          </a:p>
          <a:p>
            <a:pPr>
              <a:lnSpc>
                <a:spcPct val="100000"/>
              </a:lnSpc>
              <a:spcBef>
                <a:spcPts val="25"/>
              </a:spcBef>
              <a:buFont typeface="Carlito"/>
              <a:buAutoNum type="arabicPeriod"/>
            </a:pPr>
            <a:endParaRPr sz="1300" dirty="0">
              <a:latin typeface="Carlito"/>
              <a:cs typeface="Carlito"/>
            </a:endParaRPr>
          </a:p>
          <a:p>
            <a:pPr marL="317500" marR="4156075" lvl="1" indent="-317500" algn="r">
              <a:lnSpc>
                <a:spcPct val="100000"/>
              </a:lnSpc>
              <a:buAutoNum type="arabicPeriod"/>
              <a:tabLst>
                <a:tab pos="317500" algn="l"/>
              </a:tabLst>
            </a:pPr>
            <a:r>
              <a:rPr sz="1300" b="1" u="sng" spc="-5" dirty="0">
                <a:uFill>
                  <a:solidFill>
                    <a:srgbClr val="000000"/>
                  </a:solidFill>
                </a:uFill>
                <a:latin typeface="Carlito"/>
                <a:cs typeface="Carlito"/>
              </a:rPr>
              <a:t>Composition</a:t>
            </a:r>
            <a:r>
              <a:rPr sz="1300" b="1" u="sng" spc="-70" dirty="0">
                <a:uFill>
                  <a:solidFill>
                    <a:srgbClr val="000000"/>
                  </a:solidFill>
                </a:uFill>
                <a:latin typeface="Carlito"/>
                <a:cs typeface="Carlito"/>
              </a:rPr>
              <a:t> </a:t>
            </a:r>
            <a:r>
              <a:rPr sz="1300" b="1" u="sng" spc="-5" dirty="0">
                <a:uFill>
                  <a:solidFill>
                    <a:srgbClr val="000000"/>
                  </a:solidFill>
                </a:uFill>
                <a:latin typeface="Carlito"/>
                <a:cs typeface="Carlito"/>
              </a:rPr>
              <a:t>:</a:t>
            </a:r>
            <a:endParaRPr sz="1300" dirty="0">
              <a:latin typeface="Carlito"/>
              <a:cs typeface="Carlito"/>
            </a:endParaRPr>
          </a:p>
          <a:p>
            <a:pPr>
              <a:lnSpc>
                <a:spcPct val="100000"/>
              </a:lnSpc>
              <a:spcBef>
                <a:spcPts val="45"/>
              </a:spcBef>
            </a:pPr>
            <a:endParaRPr sz="1300" dirty="0">
              <a:latin typeface="Carlito"/>
              <a:cs typeface="Carlito"/>
            </a:endParaRPr>
          </a:p>
          <a:p>
            <a:pPr marL="12700">
              <a:lnSpc>
                <a:spcPct val="100000"/>
              </a:lnSpc>
            </a:pPr>
            <a:r>
              <a:rPr sz="1300" spc="-130" dirty="0">
                <a:latin typeface="Arial"/>
                <a:cs typeface="Arial"/>
              </a:rPr>
              <a:t>Le </a:t>
            </a:r>
            <a:r>
              <a:rPr sz="1300" spc="-40" dirty="0">
                <a:latin typeface="Arial"/>
                <a:cs typeface="Arial"/>
              </a:rPr>
              <a:t>comité </a:t>
            </a:r>
            <a:r>
              <a:rPr sz="1300" spc="-30" dirty="0">
                <a:latin typeface="Arial"/>
                <a:cs typeface="Arial"/>
              </a:rPr>
              <a:t>d’éthique </a:t>
            </a:r>
            <a:r>
              <a:rPr sz="1300" spc="-5" dirty="0">
                <a:latin typeface="Arial"/>
                <a:cs typeface="Arial"/>
              </a:rPr>
              <a:t>doit </a:t>
            </a:r>
            <a:r>
              <a:rPr sz="1300" spc="-25" dirty="0">
                <a:latin typeface="Arial"/>
                <a:cs typeface="Arial"/>
              </a:rPr>
              <a:t>com</a:t>
            </a:r>
            <a:r>
              <a:rPr sz="1300" spc="-25" dirty="0">
                <a:latin typeface="Carlito"/>
                <a:cs typeface="Carlito"/>
              </a:rPr>
              <a:t>porter</a:t>
            </a:r>
            <a:r>
              <a:rPr sz="1300" spc="-15" dirty="0">
                <a:latin typeface="Carlito"/>
                <a:cs typeface="Carlito"/>
              </a:rPr>
              <a:t> </a:t>
            </a:r>
            <a:r>
              <a:rPr sz="1300" spc="-5" dirty="0">
                <a:latin typeface="Carlito"/>
                <a:cs typeface="Carlito"/>
              </a:rPr>
              <a:t>:</a:t>
            </a:r>
            <a:endParaRPr sz="1300" dirty="0">
              <a:latin typeface="Carlito"/>
              <a:cs typeface="Carlito"/>
            </a:endParaRPr>
          </a:p>
          <a:p>
            <a:pPr>
              <a:lnSpc>
                <a:spcPct val="100000"/>
              </a:lnSpc>
            </a:pPr>
            <a:endParaRPr sz="1100" dirty="0">
              <a:latin typeface="Carlito"/>
              <a:cs typeface="Carlito"/>
            </a:endParaRPr>
          </a:p>
          <a:p>
            <a:pPr marL="469900" marR="6350" indent="-228600" algn="just">
              <a:lnSpc>
                <a:spcPct val="116900"/>
              </a:lnSpc>
              <a:spcBef>
                <a:spcPts val="5"/>
              </a:spcBef>
              <a:buFont typeface="Carlito"/>
              <a:buChar char="-"/>
              <a:tabLst>
                <a:tab pos="461009" algn="l"/>
              </a:tabLst>
            </a:pPr>
            <a:r>
              <a:rPr sz="1300" b="1" spc="-5" dirty="0">
                <a:latin typeface="Carlito"/>
                <a:cs typeface="Carlito"/>
              </a:rPr>
              <a:t>9 membres, volontaires et non rémunérés, </a:t>
            </a:r>
            <a:r>
              <a:rPr sz="1300" spc="-5" dirty="0">
                <a:latin typeface="Carlito"/>
                <a:cs typeface="Carlito"/>
              </a:rPr>
              <a:t>avec </a:t>
            </a:r>
            <a:r>
              <a:rPr sz="1300" spc="-10" dirty="0">
                <a:latin typeface="Carlito"/>
                <a:cs typeface="Carlito"/>
              </a:rPr>
              <a:t>des </a:t>
            </a:r>
            <a:r>
              <a:rPr sz="1300" spc="-5" dirty="0">
                <a:latin typeface="Carlito"/>
                <a:cs typeface="Carlito"/>
              </a:rPr>
              <a:t>qualifications et </a:t>
            </a:r>
            <a:r>
              <a:rPr sz="1300" spc="-10" dirty="0">
                <a:latin typeface="Carlito"/>
                <a:cs typeface="Carlito"/>
              </a:rPr>
              <a:t>de </a:t>
            </a:r>
            <a:r>
              <a:rPr sz="1300" spc="-5" dirty="0">
                <a:latin typeface="Carlito"/>
                <a:cs typeface="Carlito"/>
              </a:rPr>
              <a:t>l'expérience  suffisante </a:t>
            </a:r>
            <a:r>
              <a:rPr sz="1300" spc="-10" dirty="0">
                <a:latin typeface="Carlito"/>
                <a:cs typeface="Carlito"/>
              </a:rPr>
              <a:t>pour </a:t>
            </a:r>
            <a:r>
              <a:rPr sz="1300" spc="-5" dirty="0">
                <a:latin typeface="Carlito"/>
                <a:cs typeface="Carlito"/>
              </a:rPr>
              <a:t>passer </a:t>
            </a:r>
            <a:r>
              <a:rPr sz="1300" spc="10" dirty="0">
                <a:latin typeface="Carlito"/>
                <a:cs typeface="Carlito"/>
              </a:rPr>
              <a:t>en </a:t>
            </a:r>
            <a:r>
              <a:rPr sz="1300" spc="-5" dirty="0">
                <a:latin typeface="Carlito"/>
                <a:cs typeface="Carlito"/>
              </a:rPr>
              <a:t>revue </a:t>
            </a:r>
            <a:r>
              <a:rPr sz="1300" spc="-10" dirty="0">
                <a:latin typeface="Carlito"/>
                <a:cs typeface="Carlito"/>
              </a:rPr>
              <a:t>la </a:t>
            </a:r>
            <a:r>
              <a:rPr sz="1300" spc="-5" dirty="0">
                <a:latin typeface="Carlito"/>
                <a:cs typeface="Carlito"/>
              </a:rPr>
              <a:t>science, </a:t>
            </a:r>
            <a:r>
              <a:rPr sz="1300" dirty="0">
                <a:latin typeface="Carlito"/>
                <a:cs typeface="Carlito"/>
              </a:rPr>
              <a:t>les </a:t>
            </a:r>
            <a:r>
              <a:rPr sz="1300" spc="-5" dirty="0">
                <a:latin typeface="Carlito"/>
                <a:cs typeface="Carlito"/>
              </a:rPr>
              <a:t>aspects </a:t>
            </a:r>
            <a:r>
              <a:rPr sz="1300" dirty="0">
                <a:latin typeface="Carlito"/>
                <a:cs typeface="Carlito"/>
              </a:rPr>
              <a:t>médicaux, </a:t>
            </a:r>
            <a:r>
              <a:rPr sz="1300" spc="-5" dirty="0">
                <a:latin typeface="Carlito"/>
                <a:cs typeface="Carlito"/>
              </a:rPr>
              <a:t>et </a:t>
            </a:r>
            <a:r>
              <a:rPr sz="1300" spc="-10" dirty="0">
                <a:latin typeface="Carlito"/>
                <a:cs typeface="Carlito"/>
              </a:rPr>
              <a:t>le </a:t>
            </a:r>
            <a:r>
              <a:rPr sz="1300" spc="-5" dirty="0">
                <a:latin typeface="Carlito"/>
                <a:cs typeface="Carlito"/>
              </a:rPr>
              <a:t>consentement  éclairé.</a:t>
            </a:r>
            <a:endParaRPr sz="1300" dirty="0">
              <a:latin typeface="Carlito"/>
              <a:cs typeface="Carlito"/>
            </a:endParaRPr>
          </a:p>
          <a:p>
            <a:pPr marL="460375" indent="-219710" algn="just">
              <a:lnSpc>
                <a:spcPct val="100000"/>
              </a:lnSpc>
              <a:spcBef>
                <a:spcPts val="260"/>
              </a:spcBef>
              <a:buFont typeface="Carlito"/>
              <a:buChar char="-"/>
              <a:tabLst>
                <a:tab pos="461009" algn="l"/>
              </a:tabLst>
            </a:pPr>
            <a:r>
              <a:rPr sz="1300" b="1" dirty="0">
                <a:latin typeface="Carlito"/>
                <a:cs typeface="Carlito"/>
              </a:rPr>
              <a:t>Au </a:t>
            </a:r>
            <a:r>
              <a:rPr sz="1300" b="1" spc="-10" dirty="0">
                <a:latin typeface="Carlito"/>
                <a:cs typeface="Carlito"/>
              </a:rPr>
              <a:t>moins </a:t>
            </a:r>
            <a:r>
              <a:rPr sz="1300" b="1" spc="-5" dirty="0">
                <a:latin typeface="Carlito"/>
                <a:cs typeface="Carlito"/>
              </a:rPr>
              <a:t>1 </a:t>
            </a:r>
            <a:r>
              <a:rPr sz="1300" b="1" dirty="0">
                <a:latin typeface="Carlito"/>
                <a:cs typeface="Carlito"/>
              </a:rPr>
              <a:t>membre </a:t>
            </a:r>
            <a:r>
              <a:rPr sz="1300" b="1" spc="-5" dirty="0">
                <a:latin typeface="Carlito"/>
                <a:cs typeface="Carlito"/>
              </a:rPr>
              <a:t>d'un secteur </a:t>
            </a:r>
            <a:r>
              <a:rPr sz="1300" b="1" spc="-65" dirty="0">
                <a:latin typeface="Carlito"/>
                <a:cs typeface="Carlito"/>
              </a:rPr>
              <a:t>non-</a:t>
            </a:r>
            <a:r>
              <a:rPr sz="1300" b="1" spc="-65" dirty="0">
                <a:latin typeface="Arial"/>
                <a:cs typeface="Arial"/>
              </a:rPr>
              <a:t>scientifique </a:t>
            </a:r>
            <a:r>
              <a:rPr sz="1300" b="1" spc="-110" dirty="0">
                <a:latin typeface="Arial"/>
                <a:cs typeface="Arial"/>
              </a:rPr>
              <a:t>désigné </a:t>
            </a:r>
            <a:r>
              <a:rPr sz="1300" b="1" spc="-75" dirty="0">
                <a:latin typeface="Arial"/>
                <a:cs typeface="Arial"/>
              </a:rPr>
              <a:t>par</a:t>
            </a:r>
            <a:r>
              <a:rPr sz="1300" b="1" spc="-35" dirty="0">
                <a:latin typeface="Arial"/>
                <a:cs typeface="Arial"/>
              </a:rPr>
              <a:t> </a:t>
            </a:r>
            <a:r>
              <a:rPr sz="1300" b="1" spc="-25" dirty="0">
                <a:latin typeface="Arial"/>
                <a:cs typeface="Arial"/>
              </a:rPr>
              <a:t>l’admi</a:t>
            </a:r>
            <a:r>
              <a:rPr sz="1300" b="1" spc="-25" dirty="0">
                <a:latin typeface="Carlito"/>
                <a:cs typeface="Carlito"/>
              </a:rPr>
              <a:t>nistration</a:t>
            </a:r>
            <a:r>
              <a:rPr sz="1300" spc="-25" dirty="0">
                <a:latin typeface="Carlito"/>
                <a:cs typeface="Carlito"/>
              </a:rPr>
              <a:t>.</a:t>
            </a:r>
            <a:endParaRPr sz="1300" dirty="0">
              <a:latin typeface="Carlito"/>
              <a:cs typeface="Carlito"/>
            </a:endParaRPr>
          </a:p>
          <a:p>
            <a:pPr marL="460375" indent="-219710" algn="just">
              <a:lnSpc>
                <a:spcPct val="100000"/>
              </a:lnSpc>
              <a:spcBef>
                <a:spcPts val="265"/>
              </a:spcBef>
              <a:buFont typeface="Carlito"/>
              <a:buChar char="-"/>
              <a:tabLst>
                <a:tab pos="461009" algn="l"/>
              </a:tabLst>
            </a:pPr>
            <a:r>
              <a:rPr sz="1300" b="1" dirty="0">
                <a:latin typeface="Carlito"/>
                <a:cs typeface="Carlito"/>
              </a:rPr>
              <a:t>Au </a:t>
            </a:r>
            <a:r>
              <a:rPr sz="1300" b="1" spc="-10" dirty="0">
                <a:latin typeface="Carlito"/>
                <a:cs typeface="Carlito"/>
              </a:rPr>
              <a:t>moins </a:t>
            </a:r>
            <a:r>
              <a:rPr sz="1300" b="1" spc="-5" dirty="0">
                <a:latin typeface="Carlito"/>
                <a:cs typeface="Carlito"/>
              </a:rPr>
              <a:t>un membre indépendant </a:t>
            </a:r>
            <a:r>
              <a:rPr sz="1300" b="1" spc="-85" dirty="0">
                <a:latin typeface="Arial"/>
                <a:cs typeface="Arial"/>
              </a:rPr>
              <a:t>de</a:t>
            </a:r>
            <a:r>
              <a:rPr sz="1300" b="1" spc="-50" dirty="0">
                <a:latin typeface="Arial"/>
                <a:cs typeface="Arial"/>
              </a:rPr>
              <a:t> l’institut.</a:t>
            </a:r>
            <a:endParaRPr sz="1300" dirty="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60628" y="913536"/>
            <a:ext cx="6522084" cy="7943200"/>
          </a:xfrm>
          <a:prstGeom prst="rect">
            <a:avLst/>
          </a:prstGeom>
        </p:spPr>
        <p:txBody>
          <a:bodyPr vert="horz" wrap="square" lIns="0" tIns="12700" rIns="0" bIns="0" rtlCol="0">
            <a:spAutoFit/>
          </a:bodyPr>
          <a:lstStyle/>
          <a:p>
            <a:pPr marL="12700" marR="52705" indent="73025">
              <a:lnSpc>
                <a:spcPct val="152300"/>
              </a:lnSpc>
              <a:spcBef>
                <a:spcPts val="100"/>
              </a:spcBef>
            </a:pPr>
            <a:r>
              <a:rPr sz="1300" dirty="0">
                <a:latin typeface="Carlito"/>
                <a:cs typeface="Carlito"/>
              </a:rPr>
              <a:t>Le </a:t>
            </a:r>
            <a:r>
              <a:rPr sz="1300" spc="-5" dirty="0">
                <a:latin typeface="Carlito"/>
                <a:cs typeface="Carlito"/>
              </a:rPr>
              <a:t>nombre </a:t>
            </a:r>
            <a:r>
              <a:rPr sz="1300" spc="-10" dirty="0">
                <a:latin typeface="Carlito"/>
                <a:cs typeface="Carlito"/>
              </a:rPr>
              <a:t>de </a:t>
            </a:r>
            <a:r>
              <a:rPr sz="1300" spc="-5" dirty="0">
                <a:latin typeface="Carlito"/>
                <a:cs typeface="Carlito"/>
              </a:rPr>
              <a:t>9 </a:t>
            </a:r>
            <a:r>
              <a:rPr sz="1300" dirty="0">
                <a:latin typeface="Carlito"/>
                <a:cs typeface="Carlito"/>
              </a:rPr>
              <a:t>membres </a:t>
            </a:r>
            <a:r>
              <a:rPr sz="1300" spc="-5" dirty="0">
                <a:latin typeface="Carlito"/>
                <a:cs typeface="Carlito"/>
              </a:rPr>
              <a:t>considéré comme raisonnable et permettant </a:t>
            </a:r>
            <a:r>
              <a:rPr sz="1300" spc="-10" dirty="0">
                <a:latin typeface="Carlito"/>
                <a:cs typeface="Carlito"/>
              </a:rPr>
              <a:t>la </a:t>
            </a:r>
            <a:r>
              <a:rPr sz="1300" spc="-5" dirty="0">
                <a:latin typeface="Carlito"/>
                <a:cs typeface="Carlito"/>
              </a:rPr>
              <a:t>représentabilité  </a:t>
            </a:r>
            <a:r>
              <a:rPr sz="1300" spc="-10" dirty="0">
                <a:latin typeface="Carlito"/>
                <a:cs typeface="Carlito"/>
              </a:rPr>
              <a:t>des </a:t>
            </a:r>
            <a:r>
              <a:rPr sz="1300" spc="-5" dirty="0">
                <a:latin typeface="Carlito"/>
                <a:cs typeface="Carlito"/>
              </a:rPr>
              <a:t>différents corps médicaux, paramédicaux et non</a:t>
            </a:r>
            <a:r>
              <a:rPr sz="1300" spc="55" dirty="0">
                <a:latin typeface="Carlito"/>
                <a:cs typeface="Carlito"/>
              </a:rPr>
              <a:t> </a:t>
            </a:r>
            <a:r>
              <a:rPr sz="1300" spc="-5" dirty="0">
                <a:latin typeface="Carlito"/>
                <a:cs typeface="Carlito"/>
              </a:rPr>
              <a:t>scientifiques.</a:t>
            </a:r>
            <a:endParaRPr sz="1300" dirty="0">
              <a:latin typeface="Carlito"/>
              <a:cs typeface="Carlito"/>
            </a:endParaRPr>
          </a:p>
          <a:p>
            <a:pPr>
              <a:lnSpc>
                <a:spcPct val="100000"/>
              </a:lnSpc>
            </a:pPr>
            <a:endParaRPr sz="1300" dirty="0">
              <a:latin typeface="Carlito"/>
              <a:cs typeface="Carlito"/>
            </a:endParaRPr>
          </a:p>
          <a:p>
            <a:pPr marL="469900" marR="53340" indent="-228600">
              <a:lnSpc>
                <a:spcPct val="152300"/>
              </a:lnSpc>
              <a:spcBef>
                <a:spcPts val="815"/>
              </a:spcBef>
              <a:buFont typeface="Wingdings"/>
              <a:buChar char=""/>
              <a:tabLst>
                <a:tab pos="461009" algn="l"/>
              </a:tabLst>
            </a:pPr>
            <a:r>
              <a:rPr sz="1300" spc="-5" dirty="0">
                <a:latin typeface="Carlito"/>
                <a:cs typeface="Carlito"/>
              </a:rPr>
              <a:t>Les différents membres </a:t>
            </a:r>
            <a:r>
              <a:rPr sz="1300" spc="-10" dirty="0">
                <a:latin typeface="Carlito"/>
                <a:cs typeface="Carlito"/>
              </a:rPr>
              <a:t>du co</a:t>
            </a:r>
            <a:r>
              <a:rPr sz="1300" spc="-10" dirty="0">
                <a:latin typeface="Arial"/>
                <a:cs typeface="Arial"/>
              </a:rPr>
              <a:t>mité d’éthi</a:t>
            </a:r>
            <a:r>
              <a:rPr sz="1300" spc="-10" dirty="0">
                <a:latin typeface="Carlito"/>
                <a:cs typeface="Carlito"/>
              </a:rPr>
              <a:t>que </a:t>
            </a:r>
            <a:r>
              <a:rPr sz="1300" spc="-5" dirty="0">
                <a:latin typeface="Carlito"/>
                <a:cs typeface="Carlito"/>
              </a:rPr>
              <a:t>sont élus </a:t>
            </a:r>
            <a:r>
              <a:rPr sz="1300" spc="-10" dirty="0">
                <a:latin typeface="Carlito"/>
                <a:cs typeface="Carlito"/>
              </a:rPr>
              <a:t>par </a:t>
            </a:r>
            <a:r>
              <a:rPr sz="1300" spc="-5" dirty="0">
                <a:latin typeface="Carlito"/>
                <a:cs typeface="Carlito"/>
              </a:rPr>
              <a:t>leurs pairs sauf </a:t>
            </a:r>
            <a:r>
              <a:rPr sz="1300" spc="-10" dirty="0">
                <a:latin typeface="Carlito"/>
                <a:cs typeface="Carlito"/>
              </a:rPr>
              <a:t>le </a:t>
            </a:r>
            <a:r>
              <a:rPr sz="1300" spc="-5" dirty="0">
                <a:latin typeface="Carlito"/>
                <a:cs typeface="Carlito"/>
              </a:rPr>
              <a:t>représentant  </a:t>
            </a:r>
            <a:r>
              <a:rPr sz="1300" spc="-70" dirty="0">
                <a:latin typeface="Arial"/>
                <a:cs typeface="Arial"/>
              </a:rPr>
              <a:t>de </a:t>
            </a:r>
            <a:r>
              <a:rPr sz="1300" spc="-25" dirty="0">
                <a:latin typeface="Arial"/>
                <a:cs typeface="Arial"/>
              </a:rPr>
              <a:t>l’administration </a:t>
            </a:r>
            <a:r>
              <a:rPr sz="1300" spc="-30" dirty="0">
                <a:latin typeface="Arial"/>
                <a:cs typeface="Arial"/>
              </a:rPr>
              <a:t>qui </a:t>
            </a:r>
            <a:r>
              <a:rPr sz="1300" spc="-50" dirty="0">
                <a:latin typeface="Arial"/>
                <a:cs typeface="Arial"/>
              </a:rPr>
              <a:t>est </a:t>
            </a:r>
            <a:r>
              <a:rPr sz="1300" spc="-70" dirty="0">
                <a:latin typeface="Arial"/>
                <a:cs typeface="Arial"/>
              </a:rPr>
              <a:t>désigné </a:t>
            </a:r>
            <a:r>
              <a:rPr sz="1300" spc="-50" dirty="0">
                <a:latin typeface="Arial"/>
                <a:cs typeface="Arial"/>
              </a:rPr>
              <a:t>par </a:t>
            </a:r>
            <a:r>
              <a:rPr sz="1300" spc="-25" dirty="0">
                <a:latin typeface="Arial"/>
                <a:cs typeface="Arial"/>
              </a:rPr>
              <a:t>cette</a:t>
            </a:r>
            <a:r>
              <a:rPr sz="1300" spc="-165" dirty="0">
                <a:latin typeface="Arial"/>
                <a:cs typeface="Arial"/>
              </a:rPr>
              <a:t> </a:t>
            </a:r>
            <a:r>
              <a:rPr sz="1300" spc="-35" dirty="0">
                <a:latin typeface="Arial"/>
                <a:cs typeface="Arial"/>
              </a:rPr>
              <a:t>dernière.</a:t>
            </a:r>
            <a:endParaRPr sz="1300" dirty="0">
              <a:latin typeface="Arial"/>
              <a:cs typeface="Arial"/>
            </a:endParaRPr>
          </a:p>
          <a:p>
            <a:pPr marL="460375" indent="-219710">
              <a:lnSpc>
                <a:spcPct val="100000"/>
              </a:lnSpc>
              <a:spcBef>
                <a:spcPts val="819"/>
              </a:spcBef>
              <a:buFont typeface="Wingdings"/>
              <a:buChar char=""/>
              <a:tabLst>
                <a:tab pos="461009" algn="l"/>
              </a:tabLst>
            </a:pPr>
            <a:r>
              <a:rPr sz="1300" b="1" spc="-5" dirty="0">
                <a:latin typeface="Carlito"/>
                <a:cs typeface="Carlito"/>
              </a:rPr>
              <a:t>Le ou </a:t>
            </a:r>
            <a:r>
              <a:rPr sz="1300" b="1" spc="-10" dirty="0">
                <a:latin typeface="Carlito"/>
                <a:cs typeface="Carlito"/>
              </a:rPr>
              <a:t>les </a:t>
            </a:r>
            <a:r>
              <a:rPr sz="1300" b="1" spc="-5" dirty="0">
                <a:latin typeface="Carlito"/>
                <a:cs typeface="Carlito"/>
              </a:rPr>
              <a:t>membres indépendants sont désignés par </a:t>
            </a:r>
            <a:r>
              <a:rPr sz="1300" b="1" spc="-10" dirty="0">
                <a:latin typeface="Carlito"/>
                <a:cs typeface="Carlito"/>
              </a:rPr>
              <a:t>le</a:t>
            </a:r>
            <a:r>
              <a:rPr sz="1300" b="1" spc="10" dirty="0">
                <a:latin typeface="Carlito"/>
                <a:cs typeface="Carlito"/>
              </a:rPr>
              <a:t> </a:t>
            </a:r>
            <a:r>
              <a:rPr sz="1300" b="1" dirty="0">
                <a:latin typeface="Carlito"/>
                <a:cs typeface="Carlito"/>
              </a:rPr>
              <a:t>comité.</a:t>
            </a:r>
            <a:endParaRPr sz="1300" dirty="0">
              <a:latin typeface="Carlito"/>
              <a:cs typeface="Carlito"/>
            </a:endParaRPr>
          </a:p>
          <a:p>
            <a:pPr marL="460375" indent="-219710">
              <a:lnSpc>
                <a:spcPct val="100000"/>
              </a:lnSpc>
              <a:spcBef>
                <a:spcPts val="815"/>
              </a:spcBef>
              <a:buFont typeface="Wingdings"/>
              <a:buChar char=""/>
              <a:tabLst>
                <a:tab pos="461009" algn="l"/>
              </a:tabLst>
            </a:pPr>
            <a:r>
              <a:rPr sz="1300" b="1" spc="-5" dirty="0">
                <a:latin typeface="Carlito"/>
                <a:cs typeface="Carlito"/>
              </a:rPr>
              <a:t>Le président est </a:t>
            </a:r>
            <a:r>
              <a:rPr sz="1300" b="1" spc="-10" dirty="0">
                <a:latin typeface="Carlito"/>
                <a:cs typeface="Carlito"/>
              </a:rPr>
              <a:t>élu </a:t>
            </a:r>
            <a:r>
              <a:rPr sz="1300" b="1" spc="-5" dirty="0">
                <a:latin typeface="Carlito"/>
                <a:cs typeface="Carlito"/>
              </a:rPr>
              <a:t>par </a:t>
            </a:r>
            <a:r>
              <a:rPr sz="1300" b="1" spc="-10" dirty="0">
                <a:latin typeface="Carlito"/>
                <a:cs typeface="Carlito"/>
              </a:rPr>
              <a:t>les </a:t>
            </a:r>
            <a:r>
              <a:rPr sz="1300" b="1" spc="-5" dirty="0">
                <a:latin typeface="Carlito"/>
                <a:cs typeface="Carlito"/>
              </a:rPr>
              <a:t>membres </a:t>
            </a:r>
            <a:r>
              <a:rPr sz="1300" b="1" spc="-10" dirty="0">
                <a:latin typeface="Carlito"/>
                <a:cs typeface="Carlito"/>
              </a:rPr>
              <a:t>élus </a:t>
            </a:r>
            <a:r>
              <a:rPr sz="1300" b="1" spc="-5" dirty="0">
                <a:latin typeface="Carlito"/>
                <a:cs typeface="Carlito"/>
              </a:rPr>
              <a:t>du</a:t>
            </a:r>
            <a:r>
              <a:rPr sz="1300" b="1" spc="95" dirty="0">
                <a:latin typeface="Carlito"/>
                <a:cs typeface="Carlito"/>
              </a:rPr>
              <a:t> </a:t>
            </a:r>
            <a:r>
              <a:rPr sz="1300" b="1" spc="-5" dirty="0">
                <a:latin typeface="Carlito"/>
                <a:cs typeface="Carlito"/>
              </a:rPr>
              <a:t>comité.</a:t>
            </a:r>
            <a:endParaRPr sz="1300" dirty="0">
              <a:latin typeface="Carlito"/>
              <a:cs typeface="Carlito"/>
            </a:endParaRPr>
          </a:p>
          <a:p>
            <a:pPr marL="460375" indent="-219710">
              <a:lnSpc>
                <a:spcPct val="100000"/>
              </a:lnSpc>
              <a:spcBef>
                <a:spcPts val="815"/>
              </a:spcBef>
              <a:buFont typeface="Wingdings"/>
              <a:buChar char=""/>
              <a:tabLst>
                <a:tab pos="461009" algn="l"/>
              </a:tabLst>
            </a:pPr>
            <a:r>
              <a:rPr sz="1300" b="1" spc="-5" dirty="0">
                <a:latin typeface="Carlito"/>
                <a:cs typeface="Carlito"/>
              </a:rPr>
              <a:t>Le secrétaire </a:t>
            </a:r>
            <a:r>
              <a:rPr sz="1300" b="1" dirty="0">
                <a:latin typeface="Carlito"/>
                <a:cs typeface="Carlito"/>
              </a:rPr>
              <a:t>général </a:t>
            </a:r>
            <a:r>
              <a:rPr sz="1300" b="1" spc="-5" dirty="0">
                <a:latin typeface="Carlito"/>
                <a:cs typeface="Carlito"/>
              </a:rPr>
              <a:t>est </a:t>
            </a:r>
            <a:r>
              <a:rPr sz="1300" b="1" spc="-10" dirty="0">
                <a:latin typeface="Carlito"/>
                <a:cs typeface="Carlito"/>
              </a:rPr>
              <a:t>élu </a:t>
            </a:r>
            <a:r>
              <a:rPr sz="1300" b="1" spc="-5" dirty="0">
                <a:latin typeface="Carlito"/>
                <a:cs typeface="Carlito"/>
              </a:rPr>
              <a:t>par </a:t>
            </a:r>
            <a:r>
              <a:rPr sz="1300" b="1" dirty="0">
                <a:latin typeface="Carlito"/>
                <a:cs typeface="Carlito"/>
              </a:rPr>
              <a:t>les </a:t>
            </a:r>
            <a:r>
              <a:rPr sz="1300" b="1" spc="-5" dirty="0">
                <a:latin typeface="Carlito"/>
                <a:cs typeface="Carlito"/>
              </a:rPr>
              <a:t>membres </a:t>
            </a:r>
            <a:r>
              <a:rPr sz="1300" b="1" spc="-10" dirty="0">
                <a:latin typeface="Carlito"/>
                <a:cs typeface="Carlito"/>
              </a:rPr>
              <a:t>élu </a:t>
            </a:r>
            <a:r>
              <a:rPr sz="1300" b="1" spc="-5" dirty="0">
                <a:latin typeface="Carlito"/>
                <a:cs typeface="Carlito"/>
              </a:rPr>
              <a:t>du</a:t>
            </a:r>
            <a:r>
              <a:rPr sz="1300" b="1" spc="15" dirty="0">
                <a:latin typeface="Carlito"/>
                <a:cs typeface="Carlito"/>
              </a:rPr>
              <a:t> </a:t>
            </a:r>
            <a:r>
              <a:rPr sz="1300" b="1" dirty="0">
                <a:latin typeface="Carlito"/>
                <a:cs typeface="Carlito"/>
              </a:rPr>
              <a:t>comité.</a:t>
            </a:r>
            <a:endParaRPr sz="1300" dirty="0">
              <a:latin typeface="Carlito"/>
              <a:cs typeface="Carlito"/>
            </a:endParaRPr>
          </a:p>
          <a:p>
            <a:pPr marL="460375" indent="-219710">
              <a:lnSpc>
                <a:spcPct val="100000"/>
              </a:lnSpc>
              <a:spcBef>
                <a:spcPts val="815"/>
              </a:spcBef>
              <a:buFont typeface="Wingdings"/>
              <a:buChar char=""/>
              <a:tabLst>
                <a:tab pos="461009" algn="l"/>
              </a:tabLst>
            </a:pPr>
            <a:r>
              <a:rPr sz="1300" spc="-110" dirty="0">
                <a:latin typeface="Arial"/>
                <a:cs typeface="Arial"/>
              </a:rPr>
              <a:t>Seuls </a:t>
            </a:r>
            <a:r>
              <a:rPr sz="1300" spc="-75" dirty="0">
                <a:latin typeface="Arial"/>
                <a:cs typeface="Arial"/>
              </a:rPr>
              <a:t>les </a:t>
            </a:r>
            <a:r>
              <a:rPr sz="1300" spc="-60" dirty="0">
                <a:latin typeface="Arial"/>
                <a:cs typeface="Arial"/>
              </a:rPr>
              <a:t>membres </a:t>
            </a:r>
            <a:r>
              <a:rPr sz="1300" spc="-50" dirty="0">
                <a:latin typeface="Arial"/>
                <a:cs typeface="Arial"/>
              </a:rPr>
              <a:t>du </a:t>
            </a:r>
            <a:r>
              <a:rPr sz="1300" spc="-30" dirty="0">
                <a:latin typeface="Arial"/>
                <a:cs typeface="Arial"/>
              </a:rPr>
              <a:t>comité </a:t>
            </a:r>
            <a:r>
              <a:rPr sz="1300" spc="-25" dirty="0">
                <a:latin typeface="Arial"/>
                <a:cs typeface="Arial"/>
              </a:rPr>
              <a:t>d’éthique </a:t>
            </a:r>
            <a:r>
              <a:rPr sz="1300" spc="-5" dirty="0">
                <a:latin typeface="Arial"/>
                <a:cs typeface="Arial"/>
              </a:rPr>
              <a:t>ont </a:t>
            </a:r>
            <a:r>
              <a:rPr sz="1300" dirty="0">
                <a:latin typeface="Arial"/>
                <a:cs typeface="Arial"/>
              </a:rPr>
              <a:t>droit</a:t>
            </a:r>
            <a:r>
              <a:rPr sz="1300" spc="-220" dirty="0">
                <a:latin typeface="Arial"/>
                <a:cs typeface="Arial"/>
              </a:rPr>
              <a:t> </a:t>
            </a:r>
            <a:r>
              <a:rPr sz="1300" spc="-60" dirty="0">
                <a:latin typeface="Arial"/>
                <a:cs typeface="Arial"/>
              </a:rPr>
              <a:t>au </a:t>
            </a:r>
            <a:r>
              <a:rPr sz="1300" spc="-20" dirty="0">
                <a:latin typeface="Arial"/>
                <a:cs typeface="Arial"/>
              </a:rPr>
              <a:t>vote</a:t>
            </a:r>
            <a:r>
              <a:rPr sz="1300" spc="-20" dirty="0">
                <a:latin typeface="Carlito"/>
                <a:cs typeface="Carlito"/>
              </a:rPr>
              <a:t>.</a:t>
            </a:r>
            <a:endParaRPr sz="1300" dirty="0">
              <a:latin typeface="Carlito"/>
              <a:cs typeface="Carlito"/>
            </a:endParaRPr>
          </a:p>
          <a:p>
            <a:pPr marL="460375" indent="-219710">
              <a:lnSpc>
                <a:spcPct val="100000"/>
              </a:lnSpc>
              <a:spcBef>
                <a:spcPts val="844"/>
              </a:spcBef>
              <a:buFont typeface="Wingdings"/>
              <a:buChar char=""/>
              <a:tabLst>
                <a:tab pos="461009" algn="l"/>
              </a:tabLst>
            </a:pPr>
            <a:r>
              <a:rPr sz="1300" b="1" spc="-5" dirty="0">
                <a:latin typeface="Carlito"/>
                <a:cs typeface="Carlito"/>
              </a:rPr>
              <a:t>La durée du mandat du </a:t>
            </a:r>
            <a:r>
              <a:rPr sz="1300" b="1" dirty="0">
                <a:latin typeface="Carlito"/>
                <a:cs typeface="Carlito"/>
              </a:rPr>
              <a:t>comité </a:t>
            </a:r>
            <a:r>
              <a:rPr sz="1300" b="1" spc="-5" dirty="0">
                <a:latin typeface="Carlito"/>
                <a:cs typeface="Carlito"/>
              </a:rPr>
              <a:t>est de 3</a:t>
            </a:r>
            <a:r>
              <a:rPr sz="1300" b="1" spc="-30" dirty="0">
                <a:latin typeface="Carlito"/>
                <a:cs typeface="Carlito"/>
              </a:rPr>
              <a:t> </a:t>
            </a:r>
            <a:r>
              <a:rPr sz="1300" b="1" dirty="0">
                <a:latin typeface="Carlito"/>
                <a:cs typeface="Carlito"/>
              </a:rPr>
              <a:t>ans.</a:t>
            </a:r>
            <a:endParaRPr sz="1300" dirty="0">
              <a:latin typeface="Carlito"/>
              <a:cs typeface="Carlito"/>
            </a:endParaRPr>
          </a:p>
          <a:p>
            <a:pPr marL="469900" marR="52705" indent="-228600">
              <a:lnSpc>
                <a:spcPct val="152300"/>
              </a:lnSpc>
              <a:buFont typeface="Wingdings"/>
              <a:buChar char=""/>
              <a:tabLst>
                <a:tab pos="461009" algn="l"/>
              </a:tabLst>
            </a:pPr>
            <a:r>
              <a:rPr sz="1300" b="1" spc="-5" dirty="0">
                <a:latin typeface="Carlito"/>
                <a:cs typeface="Carlito"/>
              </a:rPr>
              <a:t>Le renouvellement </a:t>
            </a:r>
            <a:r>
              <a:rPr sz="1300" b="1" dirty="0">
                <a:latin typeface="Carlito"/>
                <a:cs typeface="Carlito"/>
              </a:rPr>
              <a:t>des </a:t>
            </a:r>
            <a:r>
              <a:rPr sz="1300" b="1" spc="-10" dirty="0">
                <a:latin typeface="Carlito"/>
                <a:cs typeface="Carlito"/>
              </a:rPr>
              <a:t>membres </a:t>
            </a:r>
            <a:r>
              <a:rPr sz="1300" b="1" spc="-5" dirty="0">
                <a:latin typeface="Carlito"/>
                <a:cs typeface="Carlito"/>
              </a:rPr>
              <a:t>du </a:t>
            </a:r>
            <a:r>
              <a:rPr sz="1300" b="1" dirty="0">
                <a:latin typeface="Carlito"/>
                <a:cs typeface="Carlito"/>
              </a:rPr>
              <a:t>comité </a:t>
            </a:r>
            <a:r>
              <a:rPr sz="1300" b="1" spc="-5" dirty="0">
                <a:latin typeface="Carlito"/>
                <a:cs typeface="Carlito"/>
              </a:rPr>
              <a:t>devra intéresser </a:t>
            </a:r>
            <a:r>
              <a:rPr sz="1300" b="1" dirty="0">
                <a:latin typeface="Carlito"/>
                <a:cs typeface="Carlito"/>
              </a:rPr>
              <a:t>les </a:t>
            </a:r>
            <a:r>
              <a:rPr sz="1300" b="1" spc="-10" dirty="0">
                <a:latin typeface="Carlito"/>
                <a:cs typeface="Carlito"/>
              </a:rPr>
              <a:t> </a:t>
            </a:r>
            <a:r>
              <a:rPr lang="fr-FR" sz="1300" b="1" spc="-10" dirty="0">
                <a:latin typeface="Carlito"/>
                <a:cs typeface="Carlito"/>
              </a:rPr>
              <a:t>membres élus </a:t>
            </a:r>
            <a:r>
              <a:rPr sz="1300" b="1" spc="-5" dirty="0">
                <a:latin typeface="Carlito"/>
                <a:cs typeface="Carlito"/>
              </a:rPr>
              <a:t>qui </a:t>
            </a:r>
            <a:r>
              <a:rPr sz="1300" spc="-5" dirty="0">
                <a:latin typeface="Carlito"/>
                <a:cs typeface="Carlito"/>
              </a:rPr>
              <a:t>peuvent à </a:t>
            </a:r>
            <a:r>
              <a:rPr sz="1300" dirty="0">
                <a:latin typeface="Carlito"/>
                <a:cs typeface="Carlito"/>
              </a:rPr>
              <a:t>leur  </a:t>
            </a:r>
            <a:r>
              <a:rPr sz="1300" spc="-10" dirty="0">
                <a:latin typeface="Carlito"/>
                <a:cs typeface="Carlito"/>
              </a:rPr>
              <a:t>tour </a:t>
            </a:r>
            <a:r>
              <a:rPr sz="1300" spc="-5" dirty="0">
                <a:latin typeface="Carlito"/>
                <a:cs typeface="Carlito"/>
              </a:rPr>
              <a:t>se représenter</a:t>
            </a:r>
            <a:r>
              <a:rPr sz="1300" spc="50" dirty="0">
                <a:latin typeface="Carlito"/>
                <a:cs typeface="Carlito"/>
              </a:rPr>
              <a:t> </a:t>
            </a:r>
            <a:r>
              <a:rPr sz="1300" spc="-5" dirty="0" err="1">
                <a:latin typeface="Carlito"/>
                <a:cs typeface="Carlito"/>
              </a:rPr>
              <a:t>ultérieurement</a:t>
            </a:r>
            <a:r>
              <a:rPr sz="1300" spc="-5" dirty="0">
                <a:latin typeface="Carlito"/>
                <a:cs typeface="Carlito"/>
              </a:rPr>
              <a:t>.</a:t>
            </a:r>
            <a:r>
              <a:rPr lang="fr-FR" sz="1300" dirty="0">
                <a:latin typeface="Carlito"/>
                <a:cs typeface="Carlito"/>
              </a:rPr>
              <a:t> </a:t>
            </a:r>
            <a:r>
              <a:rPr lang="fr-FR" sz="1300" b="1" spc="-5" dirty="0">
                <a:latin typeface="Carlito"/>
                <a:cs typeface="Carlito"/>
              </a:rPr>
              <a:t>Le président et </a:t>
            </a:r>
            <a:r>
              <a:rPr lang="fr-FR" sz="1300" b="1" spc="-10" dirty="0">
                <a:latin typeface="Carlito"/>
                <a:cs typeface="Carlito"/>
              </a:rPr>
              <a:t>le </a:t>
            </a:r>
            <a:r>
              <a:rPr lang="fr-FR" sz="1300" b="1" spc="-5" dirty="0">
                <a:latin typeface="Carlito"/>
                <a:cs typeface="Carlito"/>
              </a:rPr>
              <a:t>secrétaire </a:t>
            </a:r>
            <a:r>
              <a:rPr lang="fr-FR" sz="1300" b="1" dirty="0">
                <a:latin typeface="Carlito"/>
                <a:cs typeface="Carlito"/>
              </a:rPr>
              <a:t>général </a:t>
            </a:r>
            <a:r>
              <a:rPr lang="fr-FR" sz="1300" b="1" spc="-5" dirty="0">
                <a:latin typeface="Carlito"/>
                <a:cs typeface="Carlito"/>
              </a:rPr>
              <a:t>du comité sortant sont </a:t>
            </a:r>
            <a:r>
              <a:rPr lang="fr-FR" sz="1300" b="1" spc="-10" dirty="0">
                <a:latin typeface="Carlito"/>
                <a:cs typeface="Carlito"/>
              </a:rPr>
              <a:t>réélus </a:t>
            </a:r>
            <a:r>
              <a:rPr lang="fr-FR" sz="1300" b="1" spc="-5" dirty="0">
                <a:latin typeface="Carlito"/>
                <a:cs typeface="Carlito"/>
              </a:rPr>
              <a:t>de façon  systématique </a:t>
            </a:r>
            <a:r>
              <a:rPr lang="fr-FR" sz="1300" spc="-5" dirty="0">
                <a:latin typeface="Carlito"/>
                <a:cs typeface="Carlito"/>
              </a:rPr>
              <a:t>en tant que membres pour permettre </a:t>
            </a:r>
            <a:r>
              <a:rPr lang="fr-FR" sz="1300" spc="-10" dirty="0">
                <a:latin typeface="Carlito"/>
                <a:cs typeface="Carlito"/>
              </a:rPr>
              <a:t>la </a:t>
            </a:r>
            <a:r>
              <a:rPr lang="fr-FR" sz="1300" spc="-5" dirty="0">
                <a:latin typeface="Carlito"/>
                <a:cs typeface="Carlito"/>
              </a:rPr>
              <a:t>passation </a:t>
            </a:r>
            <a:r>
              <a:rPr lang="fr-FR" sz="1300" spc="-10" dirty="0">
                <a:latin typeface="Carlito"/>
                <a:cs typeface="Carlito"/>
              </a:rPr>
              <a:t>des données </a:t>
            </a:r>
            <a:r>
              <a:rPr lang="fr-FR" sz="1300" dirty="0">
                <a:latin typeface="Carlito"/>
                <a:cs typeface="Carlito"/>
              </a:rPr>
              <a:t>du comité </a:t>
            </a:r>
            <a:r>
              <a:rPr lang="fr-FR" sz="1300" spc="-10" dirty="0">
                <a:latin typeface="Carlito"/>
                <a:cs typeface="Carlito"/>
              </a:rPr>
              <a:t>aux  </a:t>
            </a:r>
            <a:r>
              <a:rPr lang="fr-FR" sz="1300" spc="-5" dirty="0">
                <a:latin typeface="Carlito"/>
                <a:cs typeface="Carlito"/>
              </a:rPr>
              <a:t>nouveaux</a:t>
            </a:r>
            <a:r>
              <a:rPr lang="fr-FR" sz="1300" spc="-25" dirty="0">
                <a:latin typeface="Carlito"/>
                <a:cs typeface="Carlito"/>
              </a:rPr>
              <a:t> </a:t>
            </a:r>
            <a:r>
              <a:rPr lang="fr-FR" sz="1300" spc="-5" dirty="0">
                <a:latin typeface="Carlito"/>
                <a:cs typeface="Carlito"/>
              </a:rPr>
              <a:t>membres.</a:t>
            </a:r>
            <a:endParaRPr lang="fr-FR" sz="1300" dirty="0">
              <a:latin typeface="Carlito"/>
              <a:cs typeface="Carlito"/>
            </a:endParaRPr>
          </a:p>
          <a:p>
            <a:pPr marL="12700" marR="50165" indent="295275">
              <a:lnSpc>
                <a:spcPct val="152300"/>
              </a:lnSpc>
            </a:pPr>
            <a:r>
              <a:rPr sz="1300" b="1" spc="-5" dirty="0" err="1">
                <a:latin typeface="Carlito"/>
                <a:cs typeface="Carlito"/>
              </a:rPr>
              <a:t>Aucun</a:t>
            </a:r>
            <a:r>
              <a:rPr sz="1300" b="1" spc="-5" dirty="0">
                <a:latin typeface="Carlito"/>
                <a:cs typeface="Carlito"/>
              </a:rPr>
              <a:t> membre </a:t>
            </a:r>
            <a:r>
              <a:rPr sz="1300" spc="-45" dirty="0">
                <a:latin typeface="Arial"/>
                <a:cs typeface="Arial"/>
              </a:rPr>
              <a:t>n’a </a:t>
            </a:r>
            <a:r>
              <a:rPr sz="1300" spc="-40" dirty="0">
                <a:latin typeface="Arial"/>
                <a:cs typeface="Arial"/>
              </a:rPr>
              <a:t>le </a:t>
            </a:r>
            <a:r>
              <a:rPr sz="1300" dirty="0">
                <a:latin typeface="Arial"/>
                <a:cs typeface="Arial"/>
              </a:rPr>
              <a:t>droit </a:t>
            </a:r>
            <a:r>
              <a:rPr sz="1300" spc="-70" dirty="0">
                <a:latin typeface="Arial"/>
                <a:cs typeface="Arial"/>
              </a:rPr>
              <a:t>de </a:t>
            </a:r>
            <a:r>
              <a:rPr sz="1300" spc="-114" dirty="0">
                <a:latin typeface="Arial"/>
                <a:cs typeface="Arial"/>
              </a:rPr>
              <a:t>se </a:t>
            </a:r>
            <a:r>
              <a:rPr sz="1300" spc="-40" dirty="0">
                <a:latin typeface="Arial"/>
                <a:cs typeface="Arial"/>
              </a:rPr>
              <a:t>présenter </a:t>
            </a:r>
            <a:r>
              <a:rPr sz="1300" spc="-75" dirty="0">
                <a:latin typeface="Arial"/>
                <a:cs typeface="Arial"/>
              </a:rPr>
              <a:t>au </a:t>
            </a:r>
            <a:r>
              <a:rPr sz="1300" spc="-35" dirty="0">
                <a:latin typeface="Arial"/>
                <a:cs typeface="Arial"/>
              </a:rPr>
              <a:t>comité </a:t>
            </a:r>
            <a:r>
              <a:rPr sz="1300" spc="-30" dirty="0">
                <a:latin typeface="Arial"/>
                <a:cs typeface="Arial"/>
              </a:rPr>
              <a:t>d’éthique pour </a:t>
            </a:r>
            <a:r>
              <a:rPr sz="1300" spc="-60" dirty="0">
                <a:latin typeface="Arial"/>
                <a:cs typeface="Arial"/>
              </a:rPr>
              <a:t>plus </a:t>
            </a:r>
            <a:r>
              <a:rPr sz="1300" b="1" spc="-5" dirty="0">
                <a:solidFill>
                  <a:srgbClr val="C00000"/>
                </a:solidFill>
                <a:latin typeface="Carlito"/>
                <a:cs typeface="Carlito"/>
              </a:rPr>
              <a:t>que </a:t>
            </a:r>
            <a:r>
              <a:rPr sz="1300" b="1" dirty="0">
                <a:solidFill>
                  <a:srgbClr val="C00000"/>
                </a:solidFill>
                <a:latin typeface="Carlito"/>
                <a:cs typeface="Carlito"/>
              </a:rPr>
              <a:t>deux  </a:t>
            </a:r>
            <a:r>
              <a:rPr sz="1300" b="1" spc="-5" dirty="0">
                <a:solidFill>
                  <a:srgbClr val="C00000"/>
                </a:solidFill>
                <a:latin typeface="Carlito"/>
                <a:cs typeface="Carlito"/>
              </a:rPr>
              <a:t>mandats successifs.</a:t>
            </a:r>
            <a:endParaRPr sz="1300" dirty="0">
              <a:latin typeface="Carlito"/>
              <a:cs typeface="Carlito"/>
            </a:endParaRPr>
          </a:p>
          <a:p>
            <a:pPr marL="12700" marR="57150">
              <a:lnSpc>
                <a:spcPct val="152300"/>
              </a:lnSpc>
            </a:pPr>
            <a:r>
              <a:rPr sz="1300" b="1" spc="-160" dirty="0">
                <a:latin typeface="Arial"/>
                <a:cs typeface="Arial"/>
              </a:rPr>
              <a:t>Le </a:t>
            </a:r>
            <a:r>
              <a:rPr sz="1300" b="1" spc="-85" dirty="0">
                <a:latin typeface="Arial"/>
                <a:cs typeface="Arial"/>
              </a:rPr>
              <a:t>président </a:t>
            </a:r>
            <a:r>
              <a:rPr sz="1300" b="1" spc="-30" dirty="0">
                <a:latin typeface="Arial"/>
                <a:cs typeface="Arial"/>
              </a:rPr>
              <a:t>et </a:t>
            </a:r>
            <a:r>
              <a:rPr sz="1300" b="1" spc="-65" dirty="0">
                <a:latin typeface="Arial"/>
                <a:cs typeface="Arial"/>
              </a:rPr>
              <a:t>le </a:t>
            </a:r>
            <a:r>
              <a:rPr sz="1300" b="1" spc="-85" dirty="0">
                <a:latin typeface="Arial"/>
                <a:cs typeface="Arial"/>
              </a:rPr>
              <a:t>secrétaire général </a:t>
            </a:r>
            <a:r>
              <a:rPr sz="1300" b="1" spc="-100" dirty="0">
                <a:latin typeface="Arial"/>
                <a:cs typeface="Arial"/>
              </a:rPr>
              <a:t>du </a:t>
            </a:r>
            <a:r>
              <a:rPr sz="1300" b="1" spc="-80" dirty="0">
                <a:latin typeface="Arial"/>
                <a:cs typeface="Arial"/>
              </a:rPr>
              <a:t>comité </a:t>
            </a:r>
            <a:r>
              <a:rPr sz="1300" b="1" spc="-70" dirty="0">
                <a:latin typeface="Arial"/>
                <a:cs typeface="Arial"/>
              </a:rPr>
              <a:t>sortant </a:t>
            </a:r>
            <a:r>
              <a:rPr sz="1300" b="1" spc="-65" dirty="0">
                <a:latin typeface="Arial"/>
                <a:cs typeface="Arial"/>
              </a:rPr>
              <a:t>n’ont </a:t>
            </a:r>
            <a:r>
              <a:rPr sz="1300" b="1" spc="-140" dirty="0">
                <a:latin typeface="Arial"/>
                <a:cs typeface="Arial"/>
              </a:rPr>
              <a:t>pas </a:t>
            </a:r>
            <a:r>
              <a:rPr sz="1300" b="1" spc="-65" dirty="0">
                <a:latin typeface="Arial"/>
                <a:cs typeface="Arial"/>
              </a:rPr>
              <a:t>le </a:t>
            </a:r>
            <a:r>
              <a:rPr sz="1300" b="1" spc="-60" dirty="0">
                <a:latin typeface="Arial"/>
                <a:cs typeface="Arial"/>
              </a:rPr>
              <a:t>droit </a:t>
            </a:r>
            <a:r>
              <a:rPr sz="1300" b="1" spc="-85" dirty="0">
                <a:latin typeface="Arial"/>
                <a:cs typeface="Arial"/>
              </a:rPr>
              <a:t>de </a:t>
            </a:r>
            <a:r>
              <a:rPr sz="1300" b="1" spc="-140" dirty="0">
                <a:latin typeface="Arial"/>
                <a:cs typeface="Arial"/>
              </a:rPr>
              <a:t>se </a:t>
            </a:r>
            <a:r>
              <a:rPr sz="1300" b="1" spc="-75" dirty="0">
                <a:latin typeface="Arial"/>
                <a:cs typeface="Arial"/>
              </a:rPr>
              <a:t>représenter </a:t>
            </a:r>
            <a:r>
              <a:rPr sz="1300" b="1" spc="-90" dirty="0">
                <a:latin typeface="Arial"/>
                <a:cs typeface="Arial"/>
              </a:rPr>
              <a:t>au  </a:t>
            </a:r>
            <a:r>
              <a:rPr sz="1300" b="1" dirty="0">
                <a:latin typeface="Carlito"/>
                <a:cs typeface="Carlito"/>
              </a:rPr>
              <a:t>poste </a:t>
            </a:r>
            <a:r>
              <a:rPr sz="1300" b="1" spc="-5" dirty="0">
                <a:latin typeface="Carlito"/>
                <a:cs typeface="Carlito"/>
              </a:rPr>
              <a:t>de président et de secrétaire </a:t>
            </a:r>
            <a:r>
              <a:rPr sz="1300" b="1" dirty="0">
                <a:latin typeface="Carlito"/>
                <a:cs typeface="Carlito"/>
              </a:rPr>
              <a:t>général respectivement </a:t>
            </a:r>
            <a:r>
              <a:rPr sz="1300" b="1" spc="-10" dirty="0">
                <a:latin typeface="Carlito"/>
                <a:cs typeface="Carlito"/>
              </a:rPr>
              <a:t>lors </a:t>
            </a:r>
            <a:r>
              <a:rPr sz="1300" b="1" spc="-5" dirty="0">
                <a:latin typeface="Carlito"/>
                <a:cs typeface="Carlito"/>
              </a:rPr>
              <a:t>de </a:t>
            </a:r>
            <a:r>
              <a:rPr sz="1300" b="1" dirty="0">
                <a:latin typeface="Carlito"/>
                <a:cs typeface="Carlito"/>
              </a:rPr>
              <a:t>leur </a:t>
            </a:r>
            <a:r>
              <a:rPr sz="1300" b="1" spc="-5" dirty="0">
                <a:latin typeface="Carlito"/>
                <a:cs typeface="Carlito"/>
              </a:rPr>
              <a:t>deuxième mondat.</a:t>
            </a:r>
            <a:endParaRPr sz="1300" dirty="0">
              <a:latin typeface="Carlito"/>
              <a:cs typeface="Carlito"/>
            </a:endParaRPr>
          </a:p>
          <a:p>
            <a:pPr marL="12700" marR="5080">
              <a:lnSpc>
                <a:spcPts val="2400"/>
              </a:lnSpc>
              <a:spcBef>
                <a:spcPts val="200"/>
              </a:spcBef>
            </a:pPr>
            <a:r>
              <a:rPr sz="1300" b="1" spc="-160" dirty="0">
                <a:latin typeface="Arial"/>
                <a:cs typeface="Arial"/>
              </a:rPr>
              <a:t>Le </a:t>
            </a:r>
            <a:r>
              <a:rPr sz="1300" b="1" spc="-80" dirty="0">
                <a:latin typeface="Arial"/>
                <a:cs typeface="Arial"/>
              </a:rPr>
              <a:t>comité </a:t>
            </a:r>
            <a:r>
              <a:rPr sz="1300" b="1" spc="-70" dirty="0">
                <a:latin typeface="Arial"/>
                <a:cs typeface="Arial"/>
              </a:rPr>
              <a:t>d’éthique </a:t>
            </a:r>
            <a:r>
              <a:rPr sz="1300" b="1" spc="-60" dirty="0">
                <a:latin typeface="Arial"/>
                <a:cs typeface="Arial"/>
              </a:rPr>
              <a:t>peut inviter </a:t>
            </a:r>
            <a:r>
              <a:rPr sz="1300" b="1" spc="-100" dirty="0">
                <a:latin typeface="Arial"/>
                <a:cs typeface="Arial"/>
              </a:rPr>
              <a:t>un </a:t>
            </a:r>
            <a:r>
              <a:rPr sz="1300" b="1" spc="-70" dirty="0">
                <a:latin typeface="Arial"/>
                <a:cs typeface="Arial"/>
              </a:rPr>
              <a:t>expert </a:t>
            </a:r>
            <a:r>
              <a:rPr sz="1300" b="1" spc="-5" dirty="0">
                <a:latin typeface="Carlito"/>
                <a:cs typeface="Carlito"/>
              </a:rPr>
              <a:t>spécialisé pour assister à une </a:t>
            </a:r>
            <a:r>
              <a:rPr sz="1300" b="1" dirty="0">
                <a:latin typeface="Carlito"/>
                <a:cs typeface="Carlito"/>
              </a:rPr>
              <a:t>réunion</a:t>
            </a:r>
            <a:r>
              <a:rPr sz="1300" dirty="0">
                <a:latin typeface="Carlito"/>
                <a:cs typeface="Carlito"/>
              </a:rPr>
              <a:t>, </a:t>
            </a:r>
            <a:r>
              <a:rPr sz="1300" spc="5" dirty="0">
                <a:latin typeface="Carlito"/>
                <a:cs typeface="Carlito"/>
              </a:rPr>
              <a:t>si </a:t>
            </a:r>
            <a:r>
              <a:rPr sz="1300" spc="-10" dirty="0">
                <a:latin typeface="Carlito"/>
                <a:cs typeface="Carlito"/>
              </a:rPr>
              <a:t>sa  </a:t>
            </a:r>
            <a:r>
              <a:rPr sz="1300" spc="-5" dirty="0">
                <a:latin typeface="Carlito"/>
                <a:cs typeface="Carlito"/>
              </a:rPr>
              <a:t>présence </a:t>
            </a:r>
            <a:r>
              <a:rPr sz="1300" spc="-25" dirty="0">
                <a:latin typeface="Arial"/>
                <a:cs typeface="Arial"/>
              </a:rPr>
              <a:t>peut contribuer </a:t>
            </a:r>
            <a:r>
              <a:rPr sz="1300" spc="-105" dirty="0">
                <a:latin typeface="Arial"/>
                <a:cs typeface="Arial"/>
              </a:rPr>
              <a:t>à </a:t>
            </a:r>
            <a:r>
              <a:rPr sz="1300" spc="-55" dirty="0">
                <a:latin typeface="Arial"/>
                <a:cs typeface="Arial"/>
              </a:rPr>
              <a:t>la prise </a:t>
            </a:r>
            <a:r>
              <a:rPr sz="1300" spc="-40" dirty="0">
                <a:latin typeface="Arial"/>
                <a:cs typeface="Arial"/>
              </a:rPr>
              <a:t>d’une </a:t>
            </a:r>
            <a:r>
              <a:rPr sz="1300" spc="-55" dirty="0">
                <a:latin typeface="Arial"/>
                <a:cs typeface="Arial"/>
              </a:rPr>
              <a:t>décision </a:t>
            </a:r>
            <a:r>
              <a:rPr sz="1300" spc="-60" dirty="0">
                <a:latin typeface="Arial"/>
                <a:cs typeface="Arial"/>
              </a:rPr>
              <a:t>plus </a:t>
            </a:r>
            <a:r>
              <a:rPr sz="1300" spc="-40" dirty="0">
                <a:latin typeface="Arial"/>
                <a:cs typeface="Arial"/>
              </a:rPr>
              <a:t>appropriée. </a:t>
            </a:r>
            <a:r>
              <a:rPr sz="1300" b="1" spc="-35" dirty="0">
                <a:solidFill>
                  <a:srgbClr val="C00000"/>
                </a:solidFill>
                <a:latin typeface="Arial"/>
                <a:cs typeface="Arial"/>
              </a:rPr>
              <a:t>Il </a:t>
            </a:r>
            <a:r>
              <a:rPr sz="1300" b="1" spc="-75" dirty="0">
                <a:solidFill>
                  <a:srgbClr val="C00000"/>
                </a:solidFill>
                <a:latin typeface="Arial"/>
                <a:cs typeface="Arial"/>
              </a:rPr>
              <a:t>n’aura </a:t>
            </a:r>
            <a:r>
              <a:rPr sz="1300" b="1" spc="-130" dirty="0">
                <a:solidFill>
                  <a:srgbClr val="C00000"/>
                </a:solidFill>
                <a:latin typeface="Arial"/>
                <a:cs typeface="Arial"/>
              </a:rPr>
              <a:t>pas </a:t>
            </a:r>
            <a:r>
              <a:rPr sz="1300" b="1" spc="-65" dirty="0">
                <a:solidFill>
                  <a:srgbClr val="C00000"/>
                </a:solidFill>
                <a:latin typeface="Arial"/>
                <a:cs typeface="Arial"/>
              </a:rPr>
              <a:t>le </a:t>
            </a:r>
            <a:r>
              <a:rPr sz="1300" b="1" spc="-60" dirty="0">
                <a:solidFill>
                  <a:srgbClr val="C00000"/>
                </a:solidFill>
                <a:latin typeface="Arial"/>
                <a:cs typeface="Arial"/>
              </a:rPr>
              <a:t>droit </a:t>
            </a:r>
            <a:r>
              <a:rPr sz="1300" b="1" spc="-85" dirty="0">
                <a:solidFill>
                  <a:srgbClr val="C00000"/>
                </a:solidFill>
                <a:latin typeface="Arial"/>
                <a:cs typeface="Arial"/>
              </a:rPr>
              <a:t>de</a:t>
            </a:r>
            <a:r>
              <a:rPr sz="1300" b="1" spc="-165" dirty="0">
                <a:solidFill>
                  <a:srgbClr val="C00000"/>
                </a:solidFill>
                <a:latin typeface="Arial"/>
                <a:cs typeface="Arial"/>
              </a:rPr>
              <a:t> </a:t>
            </a:r>
            <a:r>
              <a:rPr sz="1300" b="1" spc="-65" dirty="0">
                <a:solidFill>
                  <a:srgbClr val="C00000"/>
                </a:solidFill>
                <a:latin typeface="Arial"/>
                <a:cs typeface="Arial"/>
              </a:rPr>
              <a:t>vote.</a:t>
            </a:r>
            <a:endParaRPr sz="1300" dirty="0">
              <a:latin typeface="Arial"/>
              <a:cs typeface="Arial"/>
            </a:endParaRPr>
          </a:p>
          <a:p>
            <a:pPr>
              <a:lnSpc>
                <a:spcPct val="100000"/>
              </a:lnSpc>
              <a:spcBef>
                <a:spcPts val="50"/>
              </a:spcBef>
            </a:pPr>
            <a:endParaRPr sz="1850" dirty="0">
              <a:latin typeface="Arial"/>
              <a:cs typeface="Arial"/>
            </a:endParaRPr>
          </a:p>
          <a:p>
            <a:pPr marL="1042669">
              <a:lnSpc>
                <a:spcPct val="100000"/>
              </a:lnSpc>
            </a:pPr>
            <a:r>
              <a:rPr sz="1300" b="1" spc="-10" dirty="0">
                <a:latin typeface="Carlito"/>
                <a:cs typeface="Carlito"/>
              </a:rPr>
              <a:t>1.2.</a:t>
            </a:r>
            <a:r>
              <a:rPr sz="1300" b="1" u="sng" spc="-10" dirty="0">
                <a:uFill>
                  <a:solidFill>
                    <a:srgbClr val="000000"/>
                  </a:solidFill>
                </a:uFill>
                <a:latin typeface="Carlito"/>
                <a:cs typeface="Carlito"/>
              </a:rPr>
              <a:t> </a:t>
            </a:r>
            <a:r>
              <a:rPr sz="1300" b="1" u="sng" spc="-5" dirty="0">
                <a:uFill>
                  <a:solidFill>
                    <a:srgbClr val="000000"/>
                  </a:solidFill>
                </a:uFill>
                <a:latin typeface="Carlito"/>
                <a:cs typeface="Carlito"/>
              </a:rPr>
              <a:t>Mission</a:t>
            </a:r>
            <a:r>
              <a:rPr sz="1300" b="1" u="sng" spc="-80" dirty="0">
                <a:uFill>
                  <a:solidFill>
                    <a:srgbClr val="000000"/>
                  </a:solidFill>
                </a:uFill>
                <a:latin typeface="Carlito"/>
                <a:cs typeface="Carlito"/>
              </a:rPr>
              <a:t> </a:t>
            </a:r>
            <a:r>
              <a:rPr sz="1300" b="1" u="sng" spc="-5" dirty="0">
                <a:uFill>
                  <a:solidFill>
                    <a:srgbClr val="000000"/>
                  </a:solidFill>
                </a:uFill>
                <a:latin typeface="Carlito"/>
                <a:cs typeface="Carlito"/>
              </a:rPr>
              <a:t>:</a:t>
            </a:r>
            <a:endParaRPr sz="1300" dirty="0">
              <a:latin typeface="Carlito"/>
              <a:cs typeface="Carlito"/>
            </a:endParaRPr>
          </a:p>
          <a:p>
            <a:pPr>
              <a:lnSpc>
                <a:spcPct val="100000"/>
              </a:lnSpc>
              <a:spcBef>
                <a:spcPts val="25"/>
              </a:spcBef>
            </a:pPr>
            <a:endParaRPr sz="1300" dirty="0">
              <a:latin typeface="Carlito"/>
              <a:cs typeface="Carlito"/>
            </a:endParaRPr>
          </a:p>
          <a:p>
            <a:pPr marL="48895">
              <a:lnSpc>
                <a:spcPct val="100000"/>
              </a:lnSpc>
            </a:pPr>
            <a:r>
              <a:rPr sz="1300" dirty="0">
                <a:latin typeface="Carlito"/>
                <a:cs typeface="Carlito"/>
              </a:rPr>
              <a:t>Le </a:t>
            </a:r>
            <a:r>
              <a:rPr sz="1300" spc="-10" dirty="0">
                <a:latin typeface="Carlito"/>
                <a:cs typeface="Carlito"/>
              </a:rPr>
              <a:t>rôle du </a:t>
            </a:r>
            <a:r>
              <a:rPr sz="1300" spc="-30" dirty="0">
                <a:latin typeface="Arial"/>
                <a:cs typeface="Arial"/>
              </a:rPr>
              <a:t>comité </a:t>
            </a:r>
            <a:r>
              <a:rPr sz="1300" spc="-25" dirty="0">
                <a:latin typeface="Arial"/>
                <a:cs typeface="Arial"/>
              </a:rPr>
              <a:t>d’éthique </a:t>
            </a:r>
            <a:r>
              <a:rPr sz="1300" spc="-5" dirty="0">
                <a:latin typeface="Arial"/>
                <a:cs typeface="Arial"/>
              </a:rPr>
              <a:t>l’Institut </a:t>
            </a:r>
            <a:r>
              <a:rPr sz="1300" spc="-100" dirty="0">
                <a:latin typeface="Arial"/>
                <a:cs typeface="Arial"/>
              </a:rPr>
              <a:t>Salah </a:t>
            </a:r>
            <a:r>
              <a:rPr sz="1300" spc="-110" dirty="0">
                <a:latin typeface="Arial"/>
                <a:cs typeface="Arial"/>
              </a:rPr>
              <a:t>Azaïz </a:t>
            </a:r>
            <a:r>
              <a:rPr sz="1300" spc="5" dirty="0">
                <a:latin typeface="Carlito"/>
                <a:cs typeface="Carlito"/>
              </a:rPr>
              <a:t>est </a:t>
            </a:r>
            <a:r>
              <a:rPr sz="1300" spc="-10" dirty="0">
                <a:latin typeface="Carlito"/>
                <a:cs typeface="Carlito"/>
              </a:rPr>
              <a:t>de</a:t>
            </a:r>
            <a:r>
              <a:rPr sz="1300" spc="-85" dirty="0">
                <a:latin typeface="Carlito"/>
                <a:cs typeface="Carlito"/>
              </a:rPr>
              <a:t> </a:t>
            </a:r>
            <a:r>
              <a:rPr sz="1300" spc="-5" dirty="0">
                <a:latin typeface="Carlito"/>
                <a:cs typeface="Carlito"/>
              </a:rPr>
              <a:t>:</a:t>
            </a:r>
            <a:endParaRPr sz="1300" dirty="0">
              <a:latin typeface="Carlito"/>
              <a:cs typeface="Carlito"/>
            </a:endParaRPr>
          </a:p>
          <a:p>
            <a:pPr>
              <a:lnSpc>
                <a:spcPct val="100000"/>
              </a:lnSpc>
            </a:pPr>
            <a:endParaRPr sz="1100" dirty="0">
              <a:latin typeface="Carlito"/>
              <a:cs typeface="Carlito"/>
            </a:endParaRPr>
          </a:p>
          <a:p>
            <a:pPr marL="469900" marR="56515" indent="-228600">
              <a:lnSpc>
                <a:spcPct val="116900"/>
              </a:lnSpc>
              <a:buSzPct val="46153"/>
              <a:buFont typeface="Wingdings"/>
              <a:buChar char=""/>
              <a:tabLst>
                <a:tab pos="469265" algn="l"/>
                <a:tab pos="469900" algn="l"/>
                <a:tab pos="1452880" algn="l"/>
                <a:tab pos="2031364" algn="l"/>
                <a:tab pos="2901950" algn="l"/>
                <a:tab pos="3175635" algn="l"/>
                <a:tab pos="3431540" algn="l"/>
              </a:tabLst>
            </a:pPr>
            <a:r>
              <a:rPr sz="1300" b="1" spc="-5" dirty="0">
                <a:latin typeface="Carlito"/>
                <a:cs typeface="Carlito"/>
              </a:rPr>
              <a:t>Protéger</a:t>
            </a:r>
            <a:r>
              <a:rPr sz="1300" b="1" spc="229" dirty="0">
                <a:latin typeface="Carlito"/>
                <a:cs typeface="Carlito"/>
              </a:rPr>
              <a:t> </a:t>
            </a:r>
            <a:r>
              <a:rPr sz="1300" b="1" spc="-10" dirty="0">
                <a:latin typeface="Carlito"/>
                <a:cs typeface="Carlito"/>
              </a:rPr>
              <a:t>les	</a:t>
            </a:r>
            <a:r>
              <a:rPr sz="1300" b="1" dirty="0">
                <a:latin typeface="Carlito"/>
                <a:cs typeface="Carlito"/>
              </a:rPr>
              <a:t>droits,	</a:t>
            </a:r>
            <a:r>
              <a:rPr sz="1300" b="1" spc="-10" dirty="0">
                <a:latin typeface="Carlito"/>
                <a:cs typeface="Carlito"/>
              </a:rPr>
              <a:t>la</a:t>
            </a:r>
            <a:r>
              <a:rPr sz="1300" b="1" spc="250" dirty="0">
                <a:latin typeface="Carlito"/>
                <a:cs typeface="Carlito"/>
              </a:rPr>
              <a:t> </a:t>
            </a:r>
            <a:r>
              <a:rPr sz="1300" b="1" dirty="0">
                <a:latin typeface="Carlito"/>
                <a:cs typeface="Carlito"/>
              </a:rPr>
              <a:t>sécurité	</a:t>
            </a:r>
            <a:r>
              <a:rPr sz="1300" b="1" spc="-5" dirty="0">
                <a:latin typeface="Carlito"/>
                <a:cs typeface="Carlito"/>
              </a:rPr>
              <a:t>et	</a:t>
            </a:r>
            <a:r>
              <a:rPr sz="1300" b="1" spc="-10" dirty="0">
                <a:latin typeface="Carlito"/>
                <a:cs typeface="Carlito"/>
              </a:rPr>
              <a:t>le	</a:t>
            </a:r>
            <a:r>
              <a:rPr sz="1300" b="1" dirty="0">
                <a:latin typeface="Carlito"/>
                <a:cs typeface="Carlito"/>
              </a:rPr>
              <a:t>bien-être </a:t>
            </a:r>
            <a:r>
              <a:rPr sz="1300" b="1" spc="-5" dirty="0">
                <a:latin typeface="Carlito"/>
                <a:cs typeface="Carlito"/>
              </a:rPr>
              <a:t>de tous </a:t>
            </a:r>
            <a:r>
              <a:rPr sz="1300" b="1" spc="-10" dirty="0">
                <a:latin typeface="Carlito"/>
                <a:cs typeface="Carlito"/>
              </a:rPr>
              <a:t>les </a:t>
            </a:r>
            <a:r>
              <a:rPr sz="1300" b="1" spc="-5" dirty="0">
                <a:latin typeface="Carlito"/>
                <a:cs typeface="Carlito"/>
              </a:rPr>
              <a:t>participants </a:t>
            </a:r>
            <a:r>
              <a:rPr sz="1300" b="1" spc="-10" dirty="0">
                <a:latin typeface="Carlito"/>
                <a:cs typeface="Carlito"/>
              </a:rPr>
              <a:t>réels </a:t>
            </a:r>
            <a:r>
              <a:rPr sz="1300" b="1" spc="-5" dirty="0">
                <a:latin typeface="Carlito"/>
                <a:cs typeface="Carlito"/>
              </a:rPr>
              <a:t>ou  potentiels à </a:t>
            </a:r>
            <a:r>
              <a:rPr sz="1300" b="1" spc="-10" dirty="0">
                <a:latin typeface="Carlito"/>
                <a:cs typeface="Carlito"/>
              </a:rPr>
              <a:t>la</a:t>
            </a:r>
            <a:r>
              <a:rPr sz="1300" b="1" spc="5" dirty="0">
                <a:latin typeface="Carlito"/>
                <a:cs typeface="Carlito"/>
              </a:rPr>
              <a:t> </a:t>
            </a:r>
            <a:r>
              <a:rPr sz="1300" b="1" spc="-5" dirty="0">
                <a:latin typeface="Carlito"/>
                <a:cs typeface="Carlito"/>
              </a:rPr>
              <a:t>recherche.</a:t>
            </a:r>
            <a:endParaRPr sz="1300" dirty="0">
              <a:latin typeface="Carlito"/>
              <a:cs typeface="Carlito"/>
            </a:endParaRPr>
          </a:p>
        </p:txBody>
      </p:sp>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dirty="0"/>
              <a:t>3</a:t>
            </a:fld>
            <a:endParaRPr dirty="0"/>
          </a:p>
        </p:txBody>
      </p:sp>
      <p:sp>
        <p:nvSpPr>
          <p:cNvPr id="4" name="object 4"/>
          <p:cNvSpPr txBox="1">
            <a:spLocks noGrp="1"/>
          </p:cNvSpPr>
          <p:nvPr>
            <p:ph type="ftr" sz="quarter" idx="5"/>
          </p:nvPr>
        </p:nvSpPr>
        <p:spPr>
          <a:xfrm>
            <a:off x="560628" y="9271844"/>
            <a:ext cx="2441575" cy="179536"/>
          </a:xfrm>
          <a:prstGeom prst="rect">
            <a:avLst/>
          </a:prstGeom>
        </p:spPr>
        <p:txBody>
          <a:bodyPr vert="horz" wrap="square" lIns="0" tIns="0" rIns="0" bIns="0" rtlCol="0">
            <a:spAutoFit/>
          </a:bodyPr>
          <a:lstStyle/>
          <a:p>
            <a:pPr marL="12700">
              <a:lnSpc>
                <a:spcPts val="1410"/>
              </a:lnSpc>
            </a:pPr>
            <a:r>
              <a:rPr spc="-5" dirty="0"/>
              <a:t>Comité </a:t>
            </a:r>
            <a:r>
              <a:rPr dirty="0"/>
              <a:t>d’éthique de </a:t>
            </a:r>
            <a:r>
              <a:rPr spc="-5" dirty="0"/>
              <a:t>l’ISA </a:t>
            </a:r>
            <a:r>
              <a:rPr spc="-10" dirty="0"/>
              <a:t>version </a:t>
            </a:r>
            <a:r>
              <a:rPr dirty="0"/>
              <a:t>20</a:t>
            </a:r>
            <a:r>
              <a:rPr lang="fr-FR" dirty="0"/>
              <a:t>22</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9270" y="1175775"/>
            <a:ext cx="6475730" cy="7876387"/>
          </a:xfrm>
          <a:prstGeom prst="rect">
            <a:avLst/>
          </a:prstGeom>
        </p:spPr>
        <p:txBody>
          <a:bodyPr vert="horz" wrap="square" lIns="0" tIns="12700" rIns="0" bIns="0" rtlCol="0">
            <a:spAutoFit/>
          </a:bodyPr>
          <a:lstStyle/>
          <a:p>
            <a:pPr marL="469900" marR="8890" indent="-228600">
              <a:lnSpc>
                <a:spcPct val="116900"/>
              </a:lnSpc>
              <a:spcBef>
                <a:spcPts val="100"/>
              </a:spcBef>
              <a:buSzPct val="46153"/>
              <a:buFont typeface="Wingdings"/>
              <a:buChar char=""/>
              <a:tabLst>
                <a:tab pos="469265" algn="l"/>
                <a:tab pos="469900" algn="l"/>
                <a:tab pos="2970530" algn="l"/>
                <a:tab pos="3856990" algn="l"/>
              </a:tabLst>
            </a:pPr>
            <a:r>
              <a:rPr sz="1300" b="1" spc="-5" dirty="0">
                <a:latin typeface="Carlito"/>
                <a:cs typeface="Carlito"/>
              </a:rPr>
              <a:t>Fournir  un</a:t>
            </a:r>
            <a:r>
              <a:rPr sz="1300" b="1" spc="200" dirty="0">
                <a:latin typeface="Carlito"/>
                <a:cs typeface="Carlito"/>
              </a:rPr>
              <a:t> </a:t>
            </a:r>
            <a:r>
              <a:rPr sz="1300" b="1" spc="-5" dirty="0">
                <a:latin typeface="Carlito"/>
                <a:cs typeface="Carlito"/>
              </a:rPr>
              <a:t>contrôle</a:t>
            </a:r>
            <a:r>
              <a:rPr sz="1300" b="1" spc="240" dirty="0">
                <a:latin typeface="Carlito"/>
                <a:cs typeface="Carlito"/>
              </a:rPr>
              <a:t> </a:t>
            </a:r>
            <a:r>
              <a:rPr sz="1300" b="1" spc="-5" dirty="0">
                <a:latin typeface="Carlito"/>
                <a:cs typeface="Carlito"/>
              </a:rPr>
              <a:t>indépendant,	</a:t>
            </a:r>
            <a:r>
              <a:rPr sz="1300" b="1" dirty="0">
                <a:latin typeface="Carlito"/>
                <a:cs typeface="Carlito"/>
              </a:rPr>
              <a:t>compétent	</a:t>
            </a:r>
            <a:r>
              <a:rPr sz="1300" b="1" spc="-5" dirty="0">
                <a:latin typeface="Carlito"/>
                <a:cs typeface="Carlito"/>
              </a:rPr>
              <a:t>et opportun de l'éthique des études  proposées.</a:t>
            </a:r>
            <a:endParaRPr sz="1300" dirty="0">
              <a:latin typeface="Carlito"/>
              <a:cs typeface="Carlito"/>
            </a:endParaRPr>
          </a:p>
          <a:p>
            <a:pPr marL="469900" indent="-228600">
              <a:lnSpc>
                <a:spcPct val="100000"/>
              </a:lnSpc>
              <a:spcBef>
                <a:spcPts val="265"/>
              </a:spcBef>
              <a:buSzPct val="46153"/>
              <a:buFont typeface="Wingdings"/>
              <a:buChar char=""/>
              <a:tabLst>
                <a:tab pos="469265" algn="l"/>
                <a:tab pos="469900" algn="l"/>
              </a:tabLst>
            </a:pPr>
            <a:r>
              <a:rPr sz="1300" b="1" spc="-5" dirty="0">
                <a:latin typeface="Carlito"/>
                <a:cs typeface="Carlito"/>
              </a:rPr>
              <a:t>Assurer </a:t>
            </a:r>
            <a:r>
              <a:rPr sz="1300" b="1" spc="-10" dirty="0">
                <a:latin typeface="Carlito"/>
                <a:cs typeface="Carlito"/>
              </a:rPr>
              <a:t>la </a:t>
            </a:r>
            <a:r>
              <a:rPr sz="1300" b="1" spc="-5" dirty="0">
                <a:latin typeface="Carlito"/>
                <a:cs typeface="Carlito"/>
              </a:rPr>
              <a:t>réévaluation régulière et continue, des études précédemment</a:t>
            </a:r>
            <a:r>
              <a:rPr sz="1300" b="1" spc="90" dirty="0">
                <a:latin typeface="Carlito"/>
                <a:cs typeface="Carlito"/>
              </a:rPr>
              <a:t> </a:t>
            </a:r>
            <a:r>
              <a:rPr sz="1300" b="1" dirty="0">
                <a:latin typeface="Carlito"/>
                <a:cs typeface="Carlito"/>
              </a:rPr>
              <a:t>approuvées.</a:t>
            </a:r>
            <a:endParaRPr sz="1300" dirty="0">
              <a:latin typeface="Carlito"/>
              <a:cs typeface="Carlito"/>
            </a:endParaRPr>
          </a:p>
          <a:p>
            <a:pPr marL="469900" indent="-228600">
              <a:lnSpc>
                <a:spcPct val="100000"/>
              </a:lnSpc>
              <a:spcBef>
                <a:spcPts val="265"/>
              </a:spcBef>
              <a:buSzPct val="46153"/>
              <a:buFont typeface="Wingdings"/>
              <a:buChar char=""/>
              <a:tabLst>
                <a:tab pos="469265" algn="l"/>
                <a:tab pos="469900" algn="l"/>
              </a:tabLst>
            </a:pPr>
            <a:r>
              <a:rPr sz="1300" b="1" spc="-114" dirty="0">
                <a:latin typeface="Arial"/>
                <a:cs typeface="Arial"/>
              </a:rPr>
              <a:t>S’assurer </a:t>
            </a:r>
            <a:r>
              <a:rPr sz="1300" b="1" spc="-85" dirty="0">
                <a:latin typeface="Arial"/>
                <a:cs typeface="Arial"/>
              </a:rPr>
              <a:t>de</a:t>
            </a:r>
            <a:r>
              <a:rPr sz="1300" b="1" u="sng" spc="-85" dirty="0">
                <a:uFill>
                  <a:solidFill>
                    <a:srgbClr val="000000"/>
                  </a:solidFill>
                </a:uFill>
                <a:latin typeface="Arial"/>
                <a:cs typeface="Arial"/>
              </a:rPr>
              <a:t> </a:t>
            </a:r>
            <a:r>
              <a:rPr sz="1300" b="1" u="sng" spc="-70" dirty="0">
                <a:uFill>
                  <a:solidFill>
                    <a:srgbClr val="000000"/>
                  </a:solidFill>
                </a:uFill>
                <a:latin typeface="Arial"/>
                <a:cs typeface="Arial"/>
              </a:rPr>
              <a:t>la </a:t>
            </a:r>
            <a:r>
              <a:rPr sz="1300" b="1" u="sng" spc="-75" dirty="0">
                <a:uFill>
                  <a:solidFill>
                    <a:srgbClr val="000000"/>
                  </a:solidFill>
                </a:uFill>
                <a:latin typeface="Arial"/>
                <a:cs typeface="Arial"/>
              </a:rPr>
              <a:t>qualification de l’investigateur</a:t>
            </a:r>
            <a:r>
              <a:rPr sz="1300" b="1" spc="-75" dirty="0">
                <a:latin typeface="Arial"/>
                <a:cs typeface="Arial"/>
              </a:rPr>
              <a:t> </a:t>
            </a:r>
            <a:r>
              <a:rPr sz="1300" b="1" spc="-105" dirty="0">
                <a:latin typeface="Arial"/>
                <a:cs typeface="Arial"/>
              </a:rPr>
              <a:t>responsable </a:t>
            </a:r>
            <a:r>
              <a:rPr sz="1300" b="1" spc="-85" dirty="0">
                <a:latin typeface="Arial"/>
                <a:cs typeface="Arial"/>
              </a:rPr>
              <a:t>de</a:t>
            </a:r>
            <a:r>
              <a:rPr sz="1300" b="1" spc="20" dirty="0">
                <a:latin typeface="Arial"/>
                <a:cs typeface="Arial"/>
              </a:rPr>
              <a:t> </a:t>
            </a:r>
            <a:r>
              <a:rPr sz="1300" b="1" spc="-50" dirty="0">
                <a:latin typeface="Arial"/>
                <a:cs typeface="Arial"/>
              </a:rPr>
              <a:t>l’étude</a:t>
            </a:r>
            <a:r>
              <a:rPr sz="1300" b="1" spc="-50" dirty="0">
                <a:latin typeface="Carlito"/>
                <a:cs typeface="Carlito"/>
              </a:rPr>
              <a:t>.</a:t>
            </a:r>
            <a:endParaRPr sz="1300" dirty="0">
              <a:latin typeface="Carlito"/>
              <a:cs typeface="Carlito"/>
            </a:endParaRPr>
          </a:p>
          <a:p>
            <a:pPr>
              <a:lnSpc>
                <a:spcPct val="100000"/>
              </a:lnSpc>
              <a:spcBef>
                <a:spcPts val="35"/>
              </a:spcBef>
            </a:pPr>
            <a:endParaRPr sz="1250" dirty="0">
              <a:latin typeface="Carlito"/>
              <a:cs typeface="Carlito"/>
            </a:endParaRPr>
          </a:p>
          <a:p>
            <a:pPr marL="241300" marR="6985">
              <a:lnSpc>
                <a:spcPct val="118500"/>
              </a:lnSpc>
            </a:pPr>
            <a:r>
              <a:rPr sz="1300" spc="-5" dirty="0">
                <a:latin typeface="Wingdings"/>
                <a:cs typeface="Wingdings"/>
              </a:rPr>
              <a:t></a:t>
            </a:r>
            <a:r>
              <a:rPr sz="1300" spc="-5" dirty="0">
                <a:latin typeface="Times New Roman"/>
                <a:cs typeface="Times New Roman"/>
              </a:rPr>
              <a:t> </a:t>
            </a:r>
            <a:r>
              <a:rPr sz="1300" spc="-40" dirty="0">
                <a:latin typeface="Carlito"/>
                <a:cs typeface="Carlito"/>
              </a:rPr>
              <a:t>L</a:t>
            </a:r>
            <a:r>
              <a:rPr sz="1300" spc="-40" dirty="0">
                <a:latin typeface="Arial"/>
                <a:cs typeface="Arial"/>
              </a:rPr>
              <a:t>e </a:t>
            </a:r>
            <a:r>
              <a:rPr sz="1300" spc="-35" dirty="0">
                <a:latin typeface="Arial"/>
                <a:cs typeface="Arial"/>
              </a:rPr>
              <a:t>comité </a:t>
            </a:r>
            <a:r>
              <a:rPr sz="1300" dirty="0">
                <a:latin typeface="Arial"/>
                <a:cs typeface="Arial"/>
              </a:rPr>
              <a:t>doit </a:t>
            </a:r>
            <a:r>
              <a:rPr sz="1300" spc="-30" dirty="0">
                <a:latin typeface="Arial"/>
                <a:cs typeface="Arial"/>
              </a:rPr>
              <a:t>faire </a:t>
            </a:r>
            <a:r>
              <a:rPr sz="1300" spc="-45" dirty="0">
                <a:latin typeface="Arial"/>
                <a:cs typeface="Arial"/>
              </a:rPr>
              <a:t>référence </a:t>
            </a:r>
            <a:r>
              <a:rPr sz="1300" spc="-105" dirty="0">
                <a:latin typeface="Arial"/>
                <a:cs typeface="Arial"/>
              </a:rPr>
              <a:t>à </a:t>
            </a:r>
            <a:r>
              <a:rPr sz="1300" spc="-55" dirty="0">
                <a:latin typeface="Arial"/>
                <a:cs typeface="Arial"/>
              </a:rPr>
              <a:t>la </a:t>
            </a:r>
            <a:r>
              <a:rPr sz="1300" spc="-40" dirty="0">
                <a:latin typeface="Arial"/>
                <a:cs typeface="Arial"/>
              </a:rPr>
              <a:t>déclaration </a:t>
            </a:r>
            <a:r>
              <a:rPr sz="1300" spc="-45" dirty="0">
                <a:latin typeface="Arial"/>
                <a:cs typeface="Arial"/>
              </a:rPr>
              <a:t>d’Helsinki, </a:t>
            </a:r>
            <a:r>
              <a:rPr sz="1300" spc="-75" dirty="0">
                <a:latin typeface="Arial"/>
                <a:cs typeface="Arial"/>
              </a:rPr>
              <a:t>aux </a:t>
            </a:r>
            <a:r>
              <a:rPr sz="1300" spc="-5" dirty="0">
                <a:latin typeface="Carlito"/>
                <a:cs typeface="Carlito"/>
              </a:rPr>
              <a:t>« </a:t>
            </a:r>
            <a:r>
              <a:rPr sz="1300" spc="-10" dirty="0">
                <a:latin typeface="Carlito"/>
                <a:cs typeface="Carlito"/>
              </a:rPr>
              <a:t>Bonne </a:t>
            </a:r>
            <a:r>
              <a:rPr sz="1300" spc="-5" dirty="0">
                <a:latin typeface="Carlito"/>
                <a:cs typeface="Carlito"/>
              </a:rPr>
              <a:t>Pratique Clinique »  et </a:t>
            </a:r>
            <a:r>
              <a:rPr sz="1300" spc="-10" dirty="0">
                <a:latin typeface="Carlito"/>
                <a:cs typeface="Carlito"/>
              </a:rPr>
              <a:t>aux </a:t>
            </a:r>
            <a:r>
              <a:rPr sz="1300" dirty="0">
                <a:latin typeface="Carlito"/>
                <a:cs typeface="Carlito"/>
              </a:rPr>
              <a:t>autres</a:t>
            </a:r>
            <a:r>
              <a:rPr sz="1300" spc="-5" dirty="0">
                <a:latin typeface="Carlito"/>
                <a:cs typeface="Carlito"/>
              </a:rPr>
              <a:t> instruments.</a:t>
            </a:r>
            <a:endParaRPr sz="1300" dirty="0">
              <a:latin typeface="Carlito"/>
              <a:cs typeface="Carlito"/>
            </a:endParaRPr>
          </a:p>
          <a:p>
            <a:pPr>
              <a:lnSpc>
                <a:spcPct val="100000"/>
              </a:lnSpc>
            </a:pPr>
            <a:endParaRPr sz="1300" dirty="0">
              <a:latin typeface="Carlito"/>
              <a:cs typeface="Carlito"/>
            </a:endParaRPr>
          </a:p>
          <a:p>
            <a:pPr marL="1042669">
              <a:lnSpc>
                <a:spcPct val="100000"/>
              </a:lnSpc>
              <a:spcBef>
                <a:spcPts val="980"/>
              </a:spcBef>
            </a:pPr>
            <a:r>
              <a:rPr sz="1300" b="1" spc="-10" dirty="0">
                <a:latin typeface="Carlito"/>
                <a:cs typeface="Carlito"/>
              </a:rPr>
              <a:t>1.3. </a:t>
            </a:r>
            <a:r>
              <a:rPr sz="1300" b="1" u="sng" spc="-5" dirty="0">
                <a:uFill>
                  <a:solidFill>
                    <a:srgbClr val="000000"/>
                  </a:solidFill>
                </a:uFill>
                <a:latin typeface="Carlito"/>
                <a:cs typeface="Carlito"/>
              </a:rPr>
              <a:t>Documentation</a:t>
            </a:r>
            <a:r>
              <a:rPr sz="1300" b="1" u="sng" spc="-80" dirty="0">
                <a:uFill>
                  <a:solidFill>
                    <a:srgbClr val="000000"/>
                  </a:solidFill>
                </a:uFill>
                <a:latin typeface="Carlito"/>
                <a:cs typeface="Carlito"/>
              </a:rPr>
              <a:t> </a:t>
            </a:r>
            <a:r>
              <a:rPr sz="1300" b="1" u="sng" spc="-5" dirty="0">
                <a:uFill>
                  <a:solidFill>
                    <a:srgbClr val="000000"/>
                  </a:solidFill>
                </a:uFill>
                <a:latin typeface="Carlito"/>
                <a:cs typeface="Carlito"/>
              </a:rPr>
              <a:t>:</a:t>
            </a:r>
            <a:endParaRPr sz="1300" dirty="0">
              <a:latin typeface="Carlito"/>
              <a:cs typeface="Carlito"/>
            </a:endParaRPr>
          </a:p>
          <a:p>
            <a:pPr>
              <a:lnSpc>
                <a:spcPct val="100000"/>
              </a:lnSpc>
              <a:spcBef>
                <a:spcPts val="20"/>
              </a:spcBef>
            </a:pPr>
            <a:endParaRPr sz="1300" dirty="0">
              <a:latin typeface="Carlito"/>
              <a:cs typeface="Carlito"/>
            </a:endParaRPr>
          </a:p>
          <a:p>
            <a:pPr marL="12700">
              <a:lnSpc>
                <a:spcPct val="100000"/>
              </a:lnSpc>
              <a:spcBef>
                <a:spcPts val="5"/>
              </a:spcBef>
            </a:pPr>
            <a:r>
              <a:rPr sz="1300" dirty="0">
                <a:latin typeface="Carlito"/>
                <a:cs typeface="Carlito"/>
              </a:rPr>
              <a:t>Le </a:t>
            </a:r>
            <a:r>
              <a:rPr sz="1300" spc="-10" dirty="0">
                <a:latin typeface="Carlito"/>
                <a:cs typeface="Carlito"/>
              </a:rPr>
              <a:t>comité </a:t>
            </a:r>
            <a:r>
              <a:rPr sz="1300" spc="-5" dirty="0">
                <a:latin typeface="Carlito"/>
                <a:cs typeface="Carlito"/>
              </a:rPr>
              <a:t>doit</a:t>
            </a:r>
            <a:r>
              <a:rPr sz="1300" spc="40" dirty="0">
                <a:latin typeface="Carlito"/>
                <a:cs typeface="Carlito"/>
              </a:rPr>
              <a:t> </a:t>
            </a:r>
            <a:r>
              <a:rPr sz="1300" spc="-5" dirty="0">
                <a:latin typeface="Carlito"/>
                <a:cs typeface="Carlito"/>
              </a:rPr>
              <a:t>:</a:t>
            </a:r>
            <a:endParaRPr sz="1300" dirty="0">
              <a:latin typeface="Carlito"/>
              <a:cs typeface="Carlito"/>
            </a:endParaRPr>
          </a:p>
          <a:p>
            <a:pPr>
              <a:lnSpc>
                <a:spcPct val="100000"/>
              </a:lnSpc>
              <a:spcBef>
                <a:spcPts val="45"/>
              </a:spcBef>
            </a:pPr>
            <a:endParaRPr sz="1300" dirty="0">
              <a:latin typeface="Carlito"/>
              <a:cs typeface="Carlito"/>
            </a:endParaRPr>
          </a:p>
          <a:p>
            <a:pPr marL="460375" indent="-219710">
              <a:lnSpc>
                <a:spcPct val="100000"/>
              </a:lnSpc>
              <a:buFont typeface="Wingdings"/>
              <a:buChar char=""/>
              <a:tabLst>
                <a:tab pos="461009" algn="l"/>
              </a:tabLst>
            </a:pPr>
            <a:r>
              <a:rPr sz="1300" spc="-5" dirty="0">
                <a:latin typeface="Carlito"/>
                <a:cs typeface="Carlito"/>
              </a:rPr>
              <a:t>Faire </a:t>
            </a:r>
            <a:r>
              <a:rPr sz="1300" spc="-10" dirty="0">
                <a:latin typeface="Carlito"/>
                <a:cs typeface="Carlito"/>
              </a:rPr>
              <a:t>un procès </a:t>
            </a:r>
            <a:r>
              <a:rPr sz="1300" dirty="0">
                <a:latin typeface="Carlito"/>
                <a:cs typeface="Carlito"/>
              </a:rPr>
              <a:t>verbal des</a:t>
            </a:r>
            <a:r>
              <a:rPr sz="1300" spc="25" dirty="0">
                <a:latin typeface="Carlito"/>
                <a:cs typeface="Carlito"/>
              </a:rPr>
              <a:t> </a:t>
            </a:r>
            <a:r>
              <a:rPr sz="1300" spc="-5" dirty="0">
                <a:latin typeface="Carlito"/>
                <a:cs typeface="Carlito"/>
              </a:rPr>
              <a:t>réunions.</a:t>
            </a:r>
            <a:endParaRPr sz="1300" dirty="0">
              <a:latin typeface="Carlito"/>
              <a:cs typeface="Carlito"/>
            </a:endParaRPr>
          </a:p>
          <a:p>
            <a:pPr marL="460375" indent="-219710">
              <a:lnSpc>
                <a:spcPct val="100000"/>
              </a:lnSpc>
              <a:spcBef>
                <a:spcPts val="265"/>
              </a:spcBef>
              <a:buFont typeface="Wingdings"/>
              <a:buChar char=""/>
              <a:tabLst>
                <a:tab pos="461009" algn="l"/>
              </a:tabLst>
            </a:pPr>
            <a:r>
              <a:rPr sz="1300" spc="-5" dirty="0">
                <a:latin typeface="Carlito"/>
                <a:cs typeface="Carlito"/>
              </a:rPr>
              <a:t>Transmettre son avis </a:t>
            </a:r>
            <a:r>
              <a:rPr sz="1300" spc="-10" dirty="0">
                <a:latin typeface="Carlito"/>
                <a:cs typeface="Carlito"/>
              </a:rPr>
              <a:t>par </a:t>
            </a:r>
            <a:r>
              <a:rPr sz="1300" spc="-5" dirty="0">
                <a:latin typeface="Carlito"/>
                <a:cs typeface="Carlito"/>
              </a:rPr>
              <a:t>écrit </a:t>
            </a:r>
            <a:r>
              <a:rPr sz="1300" spc="10" dirty="0">
                <a:latin typeface="Carlito"/>
                <a:cs typeface="Carlito"/>
              </a:rPr>
              <a:t>au </a:t>
            </a:r>
            <a:r>
              <a:rPr sz="1300" spc="-5" dirty="0">
                <a:latin typeface="Carlito"/>
                <a:cs typeface="Carlito"/>
              </a:rPr>
              <a:t>promoteur.</a:t>
            </a:r>
            <a:endParaRPr sz="1300" dirty="0">
              <a:latin typeface="Carlito"/>
              <a:cs typeface="Carlito"/>
            </a:endParaRPr>
          </a:p>
          <a:p>
            <a:pPr marL="460375" indent="-219710">
              <a:lnSpc>
                <a:spcPct val="100000"/>
              </a:lnSpc>
              <a:spcBef>
                <a:spcPts val="265"/>
              </a:spcBef>
              <a:buFont typeface="Wingdings"/>
              <a:buChar char=""/>
              <a:tabLst>
                <a:tab pos="461009" algn="l"/>
              </a:tabLst>
            </a:pPr>
            <a:r>
              <a:rPr sz="1300" spc="-10" dirty="0">
                <a:latin typeface="Carlito"/>
                <a:cs typeface="Carlito"/>
              </a:rPr>
              <a:t>Tenir une </a:t>
            </a:r>
            <a:r>
              <a:rPr sz="1300" spc="-5" dirty="0">
                <a:latin typeface="Carlito"/>
                <a:cs typeface="Carlito"/>
              </a:rPr>
              <a:t>liste </a:t>
            </a:r>
            <a:r>
              <a:rPr sz="1300" spc="-10" dirty="0">
                <a:latin typeface="Carlito"/>
                <a:cs typeface="Carlito"/>
              </a:rPr>
              <a:t>de </a:t>
            </a:r>
            <a:r>
              <a:rPr sz="1300" spc="-5" dirty="0">
                <a:latin typeface="Carlito"/>
                <a:cs typeface="Carlito"/>
              </a:rPr>
              <a:t>ses membres et </a:t>
            </a:r>
            <a:r>
              <a:rPr sz="1300" spc="-10" dirty="0">
                <a:latin typeface="Carlito"/>
                <a:cs typeface="Carlito"/>
              </a:rPr>
              <a:t>de </a:t>
            </a:r>
            <a:r>
              <a:rPr sz="1300" spc="-5" dirty="0">
                <a:latin typeface="Carlito"/>
                <a:cs typeface="Carlito"/>
              </a:rPr>
              <a:t>leurs</a:t>
            </a:r>
            <a:r>
              <a:rPr sz="1300" spc="145" dirty="0">
                <a:latin typeface="Carlito"/>
                <a:cs typeface="Carlito"/>
              </a:rPr>
              <a:t> </a:t>
            </a:r>
            <a:r>
              <a:rPr sz="1300" spc="-5" dirty="0">
                <a:latin typeface="Carlito"/>
                <a:cs typeface="Carlito"/>
              </a:rPr>
              <a:t>qualifications.</a:t>
            </a:r>
            <a:endParaRPr sz="1300" dirty="0">
              <a:latin typeface="Carlito"/>
              <a:cs typeface="Carlito"/>
            </a:endParaRPr>
          </a:p>
          <a:p>
            <a:pPr marL="469900" marR="5715" indent="-228600">
              <a:lnSpc>
                <a:spcPct val="116900"/>
              </a:lnSpc>
              <a:buFont typeface="Wingdings"/>
              <a:buChar char=""/>
              <a:tabLst>
                <a:tab pos="461009" algn="l"/>
              </a:tabLst>
            </a:pPr>
            <a:r>
              <a:rPr sz="1300" spc="-10" dirty="0">
                <a:latin typeface="Carlito"/>
                <a:cs typeface="Carlito"/>
              </a:rPr>
              <a:t>Conserver </a:t>
            </a:r>
            <a:r>
              <a:rPr sz="1300" spc="-5" dirty="0">
                <a:latin typeface="Carlito"/>
                <a:cs typeface="Carlito"/>
              </a:rPr>
              <a:t>les documents </a:t>
            </a:r>
            <a:r>
              <a:rPr sz="1300" spc="-10" dirty="0">
                <a:latin typeface="Carlito"/>
                <a:cs typeface="Carlito"/>
              </a:rPr>
              <a:t>qui </a:t>
            </a:r>
            <a:r>
              <a:rPr sz="1300" spc="-5" dirty="0">
                <a:latin typeface="Carlito"/>
                <a:cs typeface="Carlito"/>
              </a:rPr>
              <a:t>sont à sa possession </a:t>
            </a:r>
            <a:r>
              <a:rPr sz="1300" spc="-10" dirty="0">
                <a:latin typeface="Carlito"/>
                <a:cs typeface="Carlito"/>
              </a:rPr>
              <a:t>pour </a:t>
            </a:r>
            <a:r>
              <a:rPr sz="1300" spc="-5" dirty="0">
                <a:latin typeface="Carlito"/>
                <a:cs typeface="Carlito"/>
              </a:rPr>
              <a:t>une durée </a:t>
            </a:r>
            <a:r>
              <a:rPr sz="1300" spc="5" dirty="0">
                <a:latin typeface="Carlito"/>
                <a:cs typeface="Carlito"/>
              </a:rPr>
              <a:t>de </a:t>
            </a:r>
            <a:r>
              <a:rPr sz="1300" dirty="0">
                <a:latin typeface="Carlito"/>
                <a:cs typeface="Carlito"/>
              </a:rPr>
              <a:t>10 ans </a:t>
            </a:r>
            <a:r>
              <a:rPr sz="1300" spc="-5" dirty="0">
                <a:latin typeface="Carlito"/>
                <a:cs typeface="Carlito"/>
              </a:rPr>
              <a:t>après </a:t>
            </a:r>
            <a:r>
              <a:rPr sz="1300" spc="-10" dirty="0">
                <a:latin typeface="Carlito"/>
                <a:cs typeface="Carlito"/>
              </a:rPr>
              <a:t>la </a:t>
            </a:r>
            <a:r>
              <a:rPr sz="1300" spc="5" dirty="0">
                <a:latin typeface="Carlito"/>
                <a:cs typeface="Carlito"/>
              </a:rPr>
              <a:t>fin </a:t>
            </a:r>
            <a:r>
              <a:rPr sz="1300" spc="300" dirty="0">
                <a:latin typeface="Carlito"/>
                <a:cs typeface="Carlito"/>
              </a:rPr>
              <a:t> </a:t>
            </a:r>
            <a:r>
              <a:rPr sz="1300" spc="-70" dirty="0">
                <a:latin typeface="Arial"/>
                <a:cs typeface="Arial"/>
              </a:rPr>
              <a:t>de</a:t>
            </a:r>
            <a:r>
              <a:rPr sz="1300" spc="150" dirty="0">
                <a:latin typeface="Arial"/>
                <a:cs typeface="Arial"/>
              </a:rPr>
              <a:t> </a:t>
            </a:r>
            <a:r>
              <a:rPr sz="1300" spc="-20" dirty="0">
                <a:latin typeface="Arial"/>
                <a:cs typeface="Arial"/>
              </a:rPr>
              <a:t>l’étude</a:t>
            </a:r>
            <a:r>
              <a:rPr sz="1300" spc="-20" dirty="0">
                <a:latin typeface="Carlito"/>
                <a:cs typeface="Carlito"/>
              </a:rPr>
              <a:t>,</a:t>
            </a:r>
            <a:r>
              <a:rPr sz="1300" spc="200" dirty="0">
                <a:latin typeface="Carlito"/>
                <a:cs typeface="Carlito"/>
              </a:rPr>
              <a:t> </a:t>
            </a:r>
            <a:r>
              <a:rPr sz="1300" b="1" spc="-5" dirty="0">
                <a:latin typeface="Carlito"/>
                <a:cs typeface="Carlito"/>
              </a:rPr>
              <a:t>sous</a:t>
            </a:r>
            <a:r>
              <a:rPr sz="1300" b="1" spc="220" dirty="0">
                <a:latin typeface="Carlito"/>
                <a:cs typeface="Carlito"/>
              </a:rPr>
              <a:t> </a:t>
            </a:r>
            <a:r>
              <a:rPr sz="1300" b="1" spc="-10" dirty="0">
                <a:latin typeface="Carlito"/>
                <a:cs typeface="Carlito"/>
              </a:rPr>
              <a:t>la</a:t>
            </a:r>
            <a:r>
              <a:rPr sz="1300" b="1" spc="220" dirty="0">
                <a:latin typeface="Carlito"/>
                <a:cs typeface="Carlito"/>
              </a:rPr>
              <a:t> </a:t>
            </a:r>
            <a:r>
              <a:rPr sz="1300" b="1" spc="-5" dirty="0">
                <a:latin typeface="Carlito"/>
                <a:cs typeface="Carlito"/>
              </a:rPr>
              <a:t>responsabilité</a:t>
            </a:r>
            <a:r>
              <a:rPr sz="1300" b="1" spc="229" dirty="0">
                <a:latin typeface="Carlito"/>
                <a:cs typeface="Carlito"/>
              </a:rPr>
              <a:t> </a:t>
            </a:r>
            <a:r>
              <a:rPr sz="1300" b="1" spc="-5" dirty="0">
                <a:latin typeface="Carlito"/>
                <a:cs typeface="Carlito"/>
              </a:rPr>
              <a:t>du</a:t>
            </a:r>
            <a:r>
              <a:rPr sz="1300" b="1" spc="220" dirty="0">
                <a:latin typeface="Carlito"/>
                <a:cs typeface="Carlito"/>
              </a:rPr>
              <a:t> </a:t>
            </a:r>
            <a:r>
              <a:rPr sz="1300" b="1" dirty="0">
                <a:latin typeface="Carlito"/>
                <a:cs typeface="Carlito"/>
              </a:rPr>
              <a:t>président</a:t>
            </a:r>
            <a:r>
              <a:rPr sz="1300" b="1" spc="220" dirty="0">
                <a:latin typeface="Carlito"/>
                <a:cs typeface="Carlito"/>
              </a:rPr>
              <a:t> </a:t>
            </a:r>
            <a:r>
              <a:rPr sz="1300" b="1" spc="-5" dirty="0">
                <a:latin typeface="Carlito"/>
                <a:cs typeface="Carlito"/>
              </a:rPr>
              <a:t>du</a:t>
            </a:r>
            <a:r>
              <a:rPr sz="1300" b="1" spc="245" dirty="0">
                <a:latin typeface="Carlito"/>
                <a:cs typeface="Carlito"/>
              </a:rPr>
              <a:t> </a:t>
            </a:r>
            <a:r>
              <a:rPr sz="1300" b="1" spc="-5" dirty="0">
                <a:latin typeface="Carlito"/>
                <a:cs typeface="Carlito"/>
              </a:rPr>
              <a:t>comité</a:t>
            </a:r>
            <a:r>
              <a:rPr sz="1300" b="1" spc="229" dirty="0">
                <a:latin typeface="Carlito"/>
                <a:cs typeface="Carlito"/>
              </a:rPr>
              <a:t> </a:t>
            </a:r>
            <a:r>
              <a:rPr sz="1300" b="1" spc="-5" dirty="0">
                <a:latin typeface="Carlito"/>
                <a:cs typeface="Carlito"/>
              </a:rPr>
              <a:t>et</a:t>
            </a:r>
            <a:r>
              <a:rPr sz="1300" b="1" spc="220" dirty="0">
                <a:latin typeface="Carlito"/>
                <a:cs typeface="Carlito"/>
              </a:rPr>
              <a:t> </a:t>
            </a:r>
            <a:r>
              <a:rPr sz="1300" b="1" dirty="0">
                <a:latin typeface="Carlito"/>
                <a:cs typeface="Carlito"/>
              </a:rPr>
              <a:t>déposés</a:t>
            </a:r>
            <a:r>
              <a:rPr sz="1300" b="1" spc="220" dirty="0">
                <a:latin typeface="Carlito"/>
                <a:cs typeface="Carlito"/>
              </a:rPr>
              <a:t> </a:t>
            </a:r>
            <a:r>
              <a:rPr sz="1300" b="1" dirty="0">
                <a:latin typeface="Carlito"/>
                <a:cs typeface="Carlito"/>
              </a:rPr>
              <a:t>au</a:t>
            </a:r>
            <a:r>
              <a:rPr sz="1300" b="1" spc="215" dirty="0">
                <a:latin typeface="Carlito"/>
                <a:cs typeface="Carlito"/>
              </a:rPr>
              <a:t> </a:t>
            </a:r>
            <a:r>
              <a:rPr sz="1300" b="1" dirty="0">
                <a:latin typeface="Carlito"/>
                <a:cs typeface="Carlito"/>
              </a:rPr>
              <a:t>niveau</a:t>
            </a:r>
            <a:r>
              <a:rPr sz="1300" b="1" spc="220" dirty="0">
                <a:latin typeface="Carlito"/>
                <a:cs typeface="Carlito"/>
              </a:rPr>
              <a:t> </a:t>
            </a:r>
            <a:r>
              <a:rPr sz="1300" b="1" spc="-5" dirty="0">
                <a:latin typeface="Carlito"/>
                <a:cs typeface="Carlito"/>
              </a:rPr>
              <a:t>des</a:t>
            </a:r>
            <a:endParaRPr sz="1300" dirty="0">
              <a:latin typeface="Carlito"/>
              <a:cs typeface="Carlito"/>
            </a:endParaRPr>
          </a:p>
          <a:p>
            <a:pPr marL="469900">
              <a:lnSpc>
                <a:spcPct val="100000"/>
              </a:lnSpc>
              <a:spcBef>
                <a:spcPts val="265"/>
              </a:spcBef>
            </a:pPr>
            <a:r>
              <a:rPr sz="1300" b="1" spc="-105" dirty="0">
                <a:latin typeface="Arial"/>
                <a:cs typeface="Arial"/>
              </a:rPr>
              <a:t>locaux </a:t>
            </a:r>
            <a:r>
              <a:rPr sz="1300" b="1" spc="-85" dirty="0">
                <a:latin typeface="Arial"/>
                <a:cs typeface="Arial"/>
              </a:rPr>
              <a:t>de </a:t>
            </a:r>
            <a:r>
              <a:rPr sz="1300" b="1" spc="-70" dirty="0">
                <a:latin typeface="Arial"/>
                <a:cs typeface="Arial"/>
              </a:rPr>
              <a:t>l’administration </a:t>
            </a:r>
            <a:r>
              <a:rPr sz="1300" b="1" spc="-75" dirty="0">
                <a:latin typeface="Arial"/>
                <a:cs typeface="Arial"/>
              </a:rPr>
              <a:t>de</a:t>
            </a:r>
            <a:r>
              <a:rPr sz="1300" b="1" spc="-50" dirty="0">
                <a:latin typeface="Arial"/>
                <a:cs typeface="Arial"/>
              </a:rPr>
              <a:t> l’institut.</a:t>
            </a:r>
            <a:endParaRPr sz="1300" dirty="0">
              <a:latin typeface="Arial"/>
              <a:cs typeface="Arial"/>
            </a:endParaRPr>
          </a:p>
          <a:p>
            <a:pPr>
              <a:lnSpc>
                <a:spcPct val="100000"/>
              </a:lnSpc>
            </a:pPr>
            <a:endParaRPr sz="1300" dirty="0">
              <a:latin typeface="Arial"/>
              <a:cs typeface="Arial"/>
            </a:endParaRPr>
          </a:p>
          <a:p>
            <a:pPr>
              <a:lnSpc>
                <a:spcPct val="100000"/>
              </a:lnSpc>
              <a:spcBef>
                <a:spcPts val="20"/>
              </a:spcBef>
            </a:pPr>
            <a:endParaRPr sz="1250" dirty="0">
              <a:latin typeface="Arial"/>
              <a:cs typeface="Arial"/>
            </a:endParaRPr>
          </a:p>
          <a:p>
            <a:pPr marL="280670">
              <a:lnSpc>
                <a:spcPct val="100000"/>
              </a:lnSpc>
            </a:pPr>
            <a:r>
              <a:rPr sz="1300" b="1" spc="-10" dirty="0">
                <a:latin typeface="Carlito"/>
                <a:cs typeface="Carlito"/>
              </a:rPr>
              <a:t>2. Règles </a:t>
            </a:r>
            <a:r>
              <a:rPr sz="1300" b="1" spc="-5" dirty="0">
                <a:latin typeface="Carlito"/>
                <a:cs typeface="Carlito"/>
              </a:rPr>
              <a:t>de fonctionnement</a:t>
            </a:r>
            <a:r>
              <a:rPr sz="1300" b="1" spc="-20" dirty="0">
                <a:latin typeface="Carlito"/>
                <a:cs typeface="Carlito"/>
              </a:rPr>
              <a:t> </a:t>
            </a:r>
            <a:r>
              <a:rPr sz="1300" b="1" spc="-5" dirty="0">
                <a:latin typeface="Carlito"/>
                <a:cs typeface="Carlito"/>
              </a:rPr>
              <a:t>:</a:t>
            </a:r>
            <a:endParaRPr sz="1300" dirty="0">
              <a:latin typeface="Carlito"/>
              <a:cs typeface="Carlito"/>
            </a:endParaRPr>
          </a:p>
          <a:p>
            <a:pPr marL="241300" marR="1649730" lvl="1" indent="-48895">
              <a:lnSpc>
                <a:spcPct val="203100"/>
              </a:lnSpc>
              <a:buSzPct val="92307"/>
              <a:buAutoNum type="arabicPlain"/>
              <a:tabLst>
                <a:tab pos="421640" algn="l"/>
              </a:tabLst>
            </a:pPr>
            <a:r>
              <a:rPr sz="1300" b="1" u="sng" spc="-10" dirty="0">
                <a:uFill>
                  <a:solidFill>
                    <a:srgbClr val="000000"/>
                  </a:solidFill>
                </a:uFill>
                <a:latin typeface="Carlito"/>
                <a:cs typeface="Carlito"/>
              </a:rPr>
              <a:t> </a:t>
            </a:r>
            <a:r>
              <a:rPr sz="1300" b="1" u="sng" spc="-5" dirty="0">
                <a:uFill>
                  <a:solidFill>
                    <a:srgbClr val="000000"/>
                  </a:solidFill>
                </a:uFill>
                <a:latin typeface="Carlito"/>
                <a:cs typeface="Carlito"/>
              </a:rPr>
              <a:t>Dossier de soumission </a:t>
            </a:r>
            <a:r>
              <a:rPr sz="1300" b="1" u="sng" spc="-75" dirty="0">
                <a:uFill>
                  <a:solidFill>
                    <a:srgbClr val="000000"/>
                  </a:solidFill>
                </a:uFill>
                <a:latin typeface="Arial"/>
                <a:cs typeface="Arial"/>
              </a:rPr>
              <a:t>de </a:t>
            </a:r>
            <a:r>
              <a:rPr sz="1300" b="1" u="sng" spc="-55" dirty="0">
                <a:uFill>
                  <a:solidFill>
                    <a:srgbClr val="000000"/>
                  </a:solidFill>
                </a:uFill>
                <a:latin typeface="Arial"/>
                <a:cs typeface="Arial"/>
              </a:rPr>
              <a:t>l’étude </a:t>
            </a:r>
            <a:r>
              <a:rPr sz="1300" b="1" u="sng" spc="-90" dirty="0">
                <a:uFill>
                  <a:solidFill>
                    <a:srgbClr val="000000"/>
                  </a:solidFill>
                </a:uFill>
                <a:latin typeface="Arial"/>
                <a:cs typeface="Arial"/>
              </a:rPr>
              <a:t>clinique </a:t>
            </a:r>
            <a:r>
              <a:rPr sz="1300" b="1" u="sng" spc="-55" dirty="0">
                <a:uFill>
                  <a:solidFill>
                    <a:srgbClr val="000000"/>
                  </a:solidFill>
                </a:uFill>
                <a:latin typeface="Arial"/>
                <a:cs typeface="Arial"/>
              </a:rPr>
              <a:t>objet </a:t>
            </a:r>
            <a:r>
              <a:rPr sz="1300" b="1" u="sng" spc="-5" dirty="0">
                <a:uFill>
                  <a:solidFill>
                    <a:srgbClr val="000000"/>
                  </a:solidFill>
                </a:uFill>
                <a:latin typeface="Carlito"/>
                <a:cs typeface="Carlito"/>
              </a:rPr>
              <a:t>de </a:t>
            </a:r>
            <a:r>
              <a:rPr sz="1300" b="1" u="sng" spc="-10" dirty="0">
                <a:uFill>
                  <a:solidFill>
                    <a:srgbClr val="000000"/>
                  </a:solidFill>
                </a:uFill>
                <a:latin typeface="Carlito"/>
                <a:cs typeface="Carlito"/>
              </a:rPr>
              <a:t>la </a:t>
            </a:r>
            <a:r>
              <a:rPr sz="1300" b="1" u="sng" spc="-5" dirty="0">
                <a:uFill>
                  <a:solidFill>
                    <a:srgbClr val="000000"/>
                  </a:solidFill>
                </a:uFill>
                <a:latin typeface="Carlito"/>
                <a:cs typeface="Carlito"/>
              </a:rPr>
              <a:t>demande</a:t>
            </a:r>
            <a:r>
              <a:rPr sz="1300" b="1" spc="-5" dirty="0">
                <a:latin typeface="Carlito"/>
                <a:cs typeface="Carlito"/>
              </a:rPr>
              <a:t> :  </a:t>
            </a:r>
            <a:r>
              <a:rPr sz="1300" b="1" dirty="0">
                <a:latin typeface="Carlito"/>
                <a:cs typeface="Carlito"/>
              </a:rPr>
              <a:t>a- </a:t>
            </a:r>
            <a:r>
              <a:rPr sz="1300" b="1" spc="-5" dirty="0">
                <a:latin typeface="Carlito"/>
                <a:cs typeface="Carlito"/>
              </a:rPr>
              <a:t>Pour approbation</a:t>
            </a:r>
            <a:r>
              <a:rPr sz="1300" b="1" spc="70" dirty="0">
                <a:latin typeface="Carlito"/>
                <a:cs typeface="Carlito"/>
              </a:rPr>
              <a:t> </a:t>
            </a:r>
            <a:r>
              <a:rPr sz="1300" b="1" spc="-5" dirty="0" err="1">
                <a:latin typeface="Carlito"/>
                <a:cs typeface="Carlito"/>
              </a:rPr>
              <a:t>initiale</a:t>
            </a:r>
            <a:r>
              <a:rPr sz="1300" b="1" spc="-5" dirty="0">
                <a:latin typeface="Carlito"/>
                <a:cs typeface="Carlito"/>
              </a:rPr>
              <a:t>.</a:t>
            </a:r>
            <a:endParaRPr lang="fr-FR" sz="1300" b="1" spc="-5" dirty="0">
              <a:latin typeface="Carlito"/>
              <a:cs typeface="Carlito"/>
            </a:endParaRPr>
          </a:p>
          <a:p>
            <a:pPr>
              <a:spcAft>
                <a:spcPts val="1000"/>
              </a:spcAft>
            </a:pPr>
            <a:r>
              <a:rPr lang="fr-FR" sz="1300" b="1" spc="-70" dirty="0">
                <a:latin typeface="Arial"/>
                <a:cs typeface="Arial"/>
              </a:rPr>
              <a:t>	Chaque demande d’approbation d’un projet de recherche doit comporter les directives ci-dessous avec un  format électronique qu’il convient d’envoyer </a:t>
            </a:r>
            <a:r>
              <a:rPr lang="fr-FR" sz="1300" b="1" spc="-70" dirty="0">
                <a:solidFill>
                  <a:srgbClr val="0070C0"/>
                </a:solidFill>
                <a:latin typeface="Arial"/>
                <a:cs typeface="Arial"/>
                <a:hlinkClick r:id="rId2">
                  <a:extLst>
                    <a:ext uri="{A12FA001-AC4F-418D-AE19-62706E023703}">
                      <ahyp:hlinkClr xmlns:ahyp="http://schemas.microsoft.com/office/drawing/2018/hyperlinkcolor" val="tx"/>
                    </a:ext>
                  </a:extLst>
                </a:hlinkClick>
              </a:rPr>
              <a:t>ethique.isa22@gmail.com</a:t>
            </a:r>
            <a:endParaRPr lang="fr-FR" sz="1300" b="1" spc="-70" dirty="0">
              <a:solidFill>
                <a:srgbClr val="0070C0"/>
              </a:solidFill>
              <a:latin typeface="Arial"/>
              <a:cs typeface="Arial"/>
            </a:endParaRPr>
          </a:p>
          <a:p>
            <a:pPr>
              <a:spcAft>
                <a:spcPts val="1000"/>
              </a:spcAft>
            </a:pPr>
            <a:r>
              <a:rPr lang="fr-FR" sz="1300" b="1" spc="-70" dirty="0">
                <a:latin typeface="Arial"/>
                <a:cs typeface="Arial"/>
              </a:rPr>
              <a:t>Et deux formats manuscrites déposés chez le secrétaire générale </a:t>
            </a:r>
          </a:p>
          <a:p>
            <a:pPr>
              <a:spcAft>
                <a:spcPts val="1000"/>
              </a:spcAft>
            </a:pPr>
            <a:r>
              <a:rPr lang="fr-FR" sz="1300" b="1" spc="-70" dirty="0">
                <a:latin typeface="Arial"/>
                <a:cs typeface="Arial"/>
              </a:rPr>
              <a:t>Le dossier doit comporter </a:t>
            </a:r>
            <a:endParaRPr lang="fr-TN" sz="1300" b="1" spc="-70" dirty="0">
              <a:latin typeface="Arial"/>
              <a:cs typeface="Arial"/>
            </a:endParaRPr>
          </a:p>
          <a:p>
            <a:pPr lvl="0">
              <a:lnSpc>
                <a:spcPct val="115000"/>
              </a:lnSpc>
            </a:pPr>
            <a:r>
              <a:rPr lang="fr-FR" sz="1800" dirty="0">
                <a:effectLst/>
                <a:latin typeface="Calibri" panose="020F0502020204030204" pitchFamily="34" charset="0"/>
                <a:ea typeface="SimSun" panose="02010600030101010101" pitchFamily="2" charset="-122"/>
                <a:cs typeface="Arial" panose="020B0604020202020204" pitchFamily="34" charset="0"/>
              </a:rPr>
              <a:t>-</a:t>
            </a:r>
            <a:r>
              <a:rPr lang="fr-FR" sz="1300" spc="-10" dirty="0">
                <a:latin typeface="Carlito"/>
              </a:rPr>
              <a:t>Titre du projet </a:t>
            </a:r>
            <a:endParaRPr lang="fr-TN" sz="1300" spc="-10" dirty="0">
              <a:latin typeface="Carlito"/>
            </a:endParaRPr>
          </a:p>
          <a:p>
            <a:pPr lvl="0">
              <a:lnSpc>
                <a:spcPct val="115000"/>
              </a:lnSpc>
            </a:pPr>
            <a:r>
              <a:rPr lang="fr-FR" sz="1300" spc="-10" dirty="0">
                <a:latin typeface="Carlito"/>
              </a:rPr>
              <a:t>-Responsable du projet : Statut, département, faculté, Téléphone, mail</a:t>
            </a:r>
            <a:endParaRPr lang="fr-TN" sz="1300" spc="-10" dirty="0">
              <a:latin typeface="Carlito"/>
            </a:endParaRPr>
          </a:p>
          <a:p>
            <a:pPr lvl="0">
              <a:lnSpc>
                <a:spcPct val="115000"/>
              </a:lnSpc>
            </a:pPr>
            <a:r>
              <a:rPr lang="fr-FR" sz="1300" spc="-10" dirty="0">
                <a:latin typeface="Carlito"/>
              </a:rPr>
              <a:t>-Cadre du projet</a:t>
            </a:r>
            <a:endParaRPr lang="fr-TN" sz="1300" spc="-10" dirty="0">
              <a:latin typeface="Carlito"/>
            </a:endParaRPr>
          </a:p>
          <a:p>
            <a:pPr lvl="1">
              <a:lnSpc>
                <a:spcPct val="100000"/>
              </a:lnSpc>
              <a:spcBef>
                <a:spcPts val="25"/>
              </a:spcBef>
              <a:buFont typeface="Carlito"/>
              <a:buAutoNum type="arabicPlain"/>
            </a:pPr>
            <a:endParaRPr sz="1100" dirty="0">
              <a:latin typeface="Carlito"/>
              <a:cs typeface="Carlito"/>
            </a:endParaRPr>
          </a:p>
        </p:txBody>
      </p:sp>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dirty="0"/>
              <a:t>4</a:t>
            </a:fld>
            <a:endParaRPr dirty="0"/>
          </a:p>
        </p:txBody>
      </p:sp>
      <p:sp>
        <p:nvSpPr>
          <p:cNvPr id="4" name="object 4"/>
          <p:cNvSpPr txBox="1">
            <a:spLocks noGrp="1"/>
          </p:cNvSpPr>
          <p:nvPr>
            <p:ph type="ftr" sz="quarter" idx="5"/>
          </p:nvPr>
        </p:nvSpPr>
        <p:spPr>
          <a:xfrm>
            <a:off x="560628" y="9299989"/>
            <a:ext cx="2441575" cy="179536"/>
          </a:xfrm>
          <a:prstGeom prst="rect">
            <a:avLst/>
          </a:prstGeom>
        </p:spPr>
        <p:txBody>
          <a:bodyPr vert="horz" wrap="square" lIns="0" tIns="0" rIns="0" bIns="0" rtlCol="0">
            <a:spAutoFit/>
          </a:bodyPr>
          <a:lstStyle/>
          <a:p>
            <a:pPr marL="12700">
              <a:lnSpc>
                <a:spcPts val="1410"/>
              </a:lnSpc>
            </a:pPr>
            <a:r>
              <a:rPr spc="-5" dirty="0"/>
              <a:t>Comité </a:t>
            </a:r>
            <a:r>
              <a:rPr dirty="0"/>
              <a:t>d’éthique de </a:t>
            </a:r>
            <a:r>
              <a:rPr spc="-5" dirty="0"/>
              <a:t>l’ISA </a:t>
            </a:r>
            <a:r>
              <a:rPr spc="-10" dirty="0"/>
              <a:t>version </a:t>
            </a:r>
            <a:r>
              <a:rPr dirty="0"/>
              <a:t>20</a:t>
            </a:r>
            <a:r>
              <a:rPr lang="fr-FR" dirty="0"/>
              <a:t>22</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9CDA54-D435-510E-8B64-2EDF68A7E835}"/>
              </a:ext>
            </a:extLst>
          </p:cNvPr>
          <p:cNvSpPr>
            <a:spLocks noGrp="1"/>
          </p:cNvSpPr>
          <p:nvPr>
            <p:ph type="title"/>
          </p:nvPr>
        </p:nvSpPr>
        <p:spPr>
          <a:xfrm>
            <a:off x="378142" y="427736"/>
            <a:ext cx="6806565" cy="8290090"/>
          </a:xfrm>
        </p:spPr>
        <p:txBody>
          <a:bodyPr/>
          <a:lstStyle/>
          <a:p>
            <a:pPr marL="12700" marR="13335" lvl="0" indent="0" algn="l" defTabSz="914400" rtl="0" eaLnBrk="1" fontAlgn="auto" latinLnBrk="0" hangingPunct="1">
              <a:lnSpc>
                <a:spcPct val="150000"/>
              </a:lnSpc>
              <a:spcBef>
                <a:spcPts val="0"/>
              </a:spcBef>
              <a:spcAft>
                <a:spcPts val="0"/>
              </a:spcAft>
              <a:buClrTx/>
              <a:buSzTx/>
              <a:buFontTx/>
              <a:buNone/>
              <a:tabLst/>
              <a:defRPr/>
            </a:pPr>
            <a:r>
              <a:rPr lang="fr-FR" sz="1800" dirty="0">
                <a:effectLst/>
                <a:latin typeface="Calibri" panose="020F0502020204030204" pitchFamily="34" charset="0"/>
                <a:ea typeface="SimSun" panose="02010600030101010101" pitchFamily="2" charset="-122"/>
                <a:cs typeface="Arial" panose="020B0604020202020204" pitchFamily="34" charset="0"/>
              </a:rPr>
              <a:t>-  </a:t>
            </a:r>
            <a:r>
              <a:rPr lang="fr-FR" sz="1300" kern="1200" spc="-30" dirty="0">
                <a:solidFill>
                  <a:schemeClr val="tx1"/>
                </a:solidFill>
                <a:latin typeface="Arial"/>
                <a:ea typeface="+mn-ea"/>
                <a:cs typeface="Arial"/>
              </a:rPr>
              <a:t>Promoteur /Mode de financement du projet </a:t>
            </a:r>
            <a:br>
              <a:rPr lang="fr-FR" sz="1300" kern="1200" spc="-30" dirty="0">
                <a:solidFill>
                  <a:schemeClr val="tx1"/>
                </a:solidFill>
                <a:latin typeface="Arial"/>
                <a:ea typeface="+mn-ea"/>
                <a:cs typeface="Arial"/>
              </a:rPr>
            </a:br>
            <a:r>
              <a:rPr lang="fr-FR" sz="1300" kern="1200" spc="-30" dirty="0">
                <a:solidFill>
                  <a:schemeClr val="tx1"/>
                </a:solidFill>
                <a:latin typeface="Arial"/>
                <a:ea typeface="+mn-ea"/>
                <a:cs typeface="Arial"/>
              </a:rPr>
              <a:t>-  Investigateurs : Investigateur principal, Co investigateurs</a:t>
            </a:r>
            <a:br>
              <a:rPr lang="fr-FR" sz="1300" kern="1200" spc="-30" dirty="0">
                <a:solidFill>
                  <a:schemeClr val="tx1"/>
                </a:solidFill>
                <a:latin typeface="Arial"/>
                <a:ea typeface="+mn-ea"/>
                <a:cs typeface="Arial"/>
              </a:rPr>
            </a:br>
            <a:r>
              <a:rPr lang="fr-FR" sz="1300" kern="1200" spc="-30" dirty="0">
                <a:solidFill>
                  <a:schemeClr val="tx1"/>
                </a:solidFill>
                <a:latin typeface="Arial"/>
                <a:ea typeface="+mn-ea"/>
                <a:cs typeface="Arial"/>
              </a:rPr>
              <a:t>-  Curriculum Vitae des investigateurs</a:t>
            </a:r>
            <a:br>
              <a:rPr lang="fr-FR" sz="1300" kern="1200" spc="-30" dirty="0">
                <a:solidFill>
                  <a:schemeClr val="tx1"/>
                </a:solidFill>
                <a:latin typeface="Arial"/>
                <a:ea typeface="+mn-ea"/>
                <a:cs typeface="Arial"/>
              </a:rPr>
            </a:br>
            <a:r>
              <a:rPr lang="fr-FR" sz="1300" kern="1200" spc="-30" dirty="0">
                <a:solidFill>
                  <a:schemeClr val="tx1"/>
                </a:solidFill>
                <a:latin typeface="Arial"/>
                <a:ea typeface="+mn-ea"/>
                <a:cs typeface="Arial"/>
              </a:rPr>
              <a:t>-  Déclaration des conflits d’intérêt </a:t>
            </a:r>
            <a:br>
              <a:rPr lang="fr-FR" sz="1300" kern="1200" spc="-30" dirty="0">
                <a:solidFill>
                  <a:schemeClr val="tx1"/>
                </a:solidFill>
                <a:latin typeface="Arial"/>
                <a:ea typeface="+mn-ea"/>
                <a:cs typeface="Arial"/>
              </a:rPr>
            </a:br>
            <a:r>
              <a:rPr lang="fr-FR" sz="1300" kern="1200" spc="-30" dirty="0">
                <a:solidFill>
                  <a:schemeClr val="tx1"/>
                </a:solidFill>
                <a:latin typeface="Arial"/>
                <a:ea typeface="+mn-ea"/>
                <a:cs typeface="Arial"/>
              </a:rPr>
              <a:t>- Services concernés </a:t>
            </a:r>
            <a:br>
              <a:rPr lang="fr-FR" sz="1300" kern="1200" spc="-30" dirty="0">
                <a:solidFill>
                  <a:schemeClr val="tx1"/>
                </a:solidFill>
                <a:latin typeface="Arial"/>
                <a:ea typeface="+mn-ea"/>
                <a:cs typeface="Arial"/>
              </a:rPr>
            </a:br>
            <a:r>
              <a:rPr lang="fr-FR" sz="1300" kern="1200" spc="-30" dirty="0">
                <a:solidFill>
                  <a:schemeClr val="tx1"/>
                </a:solidFill>
                <a:latin typeface="Arial"/>
                <a:ea typeface="+mn-ea"/>
                <a:cs typeface="Arial"/>
              </a:rPr>
              <a:t>-  Background </a:t>
            </a:r>
            <a:br>
              <a:rPr lang="fr-FR" sz="1300" kern="1200" spc="-30" dirty="0">
                <a:solidFill>
                  <a:schemeClr val="tx1"/>
                </a:solidFill>
                <a:latin typeface="Arial"/>
                <a:ea typeface="+mn-ea"/>
                <a:cs typeface="Arial"/>
              </a:rPr>
            </a:br>
            <a:r>
              <a:rPr lang="fr-FR" sz="1300" kern="1200" spc="-30" dirty="0">
                <a:solidFill>
                  <a:schemeClr val="tx1"/>
                </a:solidFill>
                <a:latin typeface="Arial"/>
                <a:ea typeface="+mn-ea"/>
                <a:cs typeface="Arial"/>
              </a:rPr>
              <a:t>-  Type de l’étude</a:t>
            </a:r>
            <a:br>
              <a:rPr lang="fr-FR" sz="1300" kern="1200" spc="-30" dirty="0">
                <a:solidFill>
                  <a:schemeClr val="tx1"/>
                </a:solidFill>
                <a:latin typeface="Arial"/>
                <a:ea typeface="+mn-ea"/>
                <a:cs typeface="Arial"/>
              </a:rPr>
            </a:br>
            <a:r>
              <a:rPr lang="fr-FR" sz="1300" kern="1200" spc="-30" dirty="0">
                <a:solidFill>
                  <a:schemeClr val="tx1"/>
                </a:solidFill>
                <a:latin typeface="Arial"/>
                <a:ea typeface="+mn-ea"/>
                <a:cs typeface="Arial"/>
              </a:rPr>
              <a:t>-  Objectif de l’étude </a:t>
            </a:r>
            <a:br>
              <a:rPr lang="fr-FR" sz="1300" kern="1200" spc="-30" dirty="0">
                <a:solidFill>
                  <a:schemeClr val="tx1"/>
                </a:solidFill>
                <a:latin typeface="Arial"/>
                <a:ea typeface="+mn-ea"/>
                <a:cs typeface="Arial"/>
              </a:rPr>
            </a:br>
            <a:r>
              <a:rPr lang="fr-FR" sz="1300" kern="1200" spc="-30" dirty="0">
                <a:solidFill>
                  <a:schemeClr val="tx1"/>
                </a:solidFill>
                <a:latin typeface="Arial"/>
                <a:ea typeface="+mn-ea"/>
                <a:cs typeface="Arial"/>
              </a:rPr>
              <a:t>-  Méthodologie statistique </a:t>
            </a:r>
            <a:br>
              <a:rPr lang="fr-FR" sz="1300" kern="1200" spc="-30" dirty="0">
                <a:solidFill>
                  <a:schemeClr val="tx1"/>
                </a:solidFill>
                <a:latin typeface="Arial"/>
                <a:ea typeface="+mn-ea"/>
                <a:cs typeface="Arial"/>
              </a:rPr>
            </a:br>
            <a:r>
              <a:rPr lang="fr-FR" sz="1300" kern="1200" spc="-30" dirty="0">
                <a:solidFill>
                  <a:schemeClr val="tx1"/>
                </a:solidFill>
                <a:latin typeface="Arial"/>
                <a:ea typeface="+mn-ea"/>
                <a:cs typeface="Arial"/>
              </a:rPr>
              <a:t>-  Population cible : Nombre de l’échantillon, critères d’inclusion, critères d’exclusion</a:t>
            </a:r>
            <a:br>
              <a:rPr lang="fr-FR" sz="1300" kern="1200" spc="-30" dirty="0">
                <a:solidFill>
                  <a:schemeClr val="tx1"/>
                </a:solidFill>
                <a:latin typeface="Arial"/>
                <a:ea typeface="+mn-ea"/>
                <a:cs typeface="Arial"/>
              </a:rPr>
            </a:br>
            <a:r>
              <a:rPr lang="fr-FR" sz="1300" kern="1200" spc="-30" dirty="0">
                <a:solidFill>
                  <a:schemeClr val="tx1"/>
                </a:solidFill>
                <a:latin typeface="Arial"/>
                <a:ea typeface="+mn-ea"/>
                <a:cs typeface="Arial"/>
              </a:rPr>
              <a:t>-  Design de l’étude </a:t>
            </a:r>
            <a:br>
              <a:rPr lang="fr-FR" sz="1300" kern="1200" spc="-30" dirty="0">
                <a:solidFill>
                  <a:schemeClr val="tx1"/>
                </a:solidFill>
                <a:latin typeface="Arial"/>
                <a:ea typeface="+mn-ea"/>
                <a:cs typeface="Arial"/>
              </a:rPr>
            </a:br>
            <a:r>
              <a:rPr lang="fr-FR" sz="1300" kern="1200" spc="-30" dirty="0">
                <a:solidFill>
                  <a:schemeClr val="tx1"/>
                </a:solidFill>
                <a:latin typeface="Arial"/>
                <a:ea typeface="+mn-ea"/>
                <a:cs typeface="Arial"/>
              </a:rPr>
              <a:t>-  Durée de l’étude : Début, fin prévue</a:t>
            </a:r>
            <a:br>
              <a:rPr lang="fr-FR" sz="1300" kern="1200" spc="-30" dirty="0">
                <a:solidFill>
                  <a:schemeClr val="tx1"/>
                </a:solidFill>
                <a:latin typeface="Arial"/>
                <a:ea typeface="+mn-ea"/>
                <a:cs typeface="Arial"/>
              </a:rPr>
            </a:br>
            <a:r>
              <a:rPr lang="fr-FR" sz="1300" kern="1200" spc="-30" dirty="0">
                <a:solidFill>
                  <a:schemeClr val="tx1"/>
                </a:solidFill>
                <a:latin typeface="Arial"/>
                <a:ea typeface="+mn-ea"/>
                <a:cs typeface="Arial"/>
              </a:rPr>
              <a:t>-  Circuit des prélèvements et les noms des responsables correspondants </a:t>
            </a:r>
            <a:br>
              <a:rPr lang="fr-FR" sz="1300" kern="1200" spc="-30" dirty="0">
                <a:solidFill>
                  <a:schemeClr val="tx1"/>
                </a:solidFill>
                <a:latin typeface="Arial"/>
                <a:ea typeface="+mn-ea"/>
                <a:cs typeface="Arial"/>
              </a:rPr>
            </a:br>
            <a:r>
              <a:rPr lang="fr-FR" sz="1300" kern="1200" spc="-30" dirty="0">
                <a:solidFill>
                  <a:schemeClr val="tx1"/>
                </a:solidFill>
                <a:latin typeface="Arial"/>
                <a:ea typeface="+mn-ea"/>
                <a:cs typeface="Arial"/>
              </a:rPr>
              <a:t>-  Eventuels risques encourus </a:t>
            </a:r>
            <a:br>
              <a:rPr lang="fr-FR" sz="1300" kern="1200" spc="-30" dirty="0">
                <a:solidFill>
                  <a:schemeClr val="tx1"/>
                </a:solidFill>
                <a:latin typeface="Arial"/>
                <a:ea typeface="+mn-ea"/>
                <a:cs typeface="Arial"/>
              </a:rPr>
            </a:br>
            <a:r>
              <a:rPr lang="fr-FR" sz="1300" kern="1200" spc="-30" dirty="0">
                <a:solidFill>
                  <a:schemeClr val="tx1"/>
                </a:solidFill>
                <a:latin typeface="Arial"/>
                <a:ea typeface="+mn-ea"/>
                <a:cs typeface="Arial"/>
              </a:rPr>
              <a:t>-  Références bibliographiques </a:t>
            </a:r>
            <a:br>
              <a:rPr lang="fr-FR" sz="1300" kern="1200" spc="-30" dirty="0">
                <a:solidFill>
                  <a:schemeClr val="tx1"/>
                </a:solidFill>
                <a:latin typeface="Arial"/>
                <a:ea typeface="+mn-ea"/>
                <a:cs typeface="Arial"/>
              </a:rPr>
            </a:br>
            <a:r>
              <a:rPr lang="fr-FR" sz="1300" kern="1200" spc="-30" dirty="0">
                <a:solidFill>
                  <a:schemeClr val="tx1"/>
                </a:solidFill>
                <a:latin typeface="Arial"/>
                <a:ea typeface="+mn-ea"/>
                <a:cs typeface="Arial"/>
              </a:rPr>
              <a:t>-  Le questionnaire patient (code patient)</a:t>
            </a:r>
            <a:br>
              <a:rPr lang="fr-FR" sz="1300" kern="1200" spc="-30" dirty="0">
                <a:solidFill>
                  <a:schemeClr val="tx1"/>
                </a:solidFill>
                <a:latin typeface="Arial"/>
                <a:ea typeface="+mn-ea"/>
                <a:cs typeface="Arial"/>
              </a:rPr>
            </a:br>
            <a:r>
              <a:rPr lang="fr-FR" sz="1300" kern="1200" spc="-30" dirty="0">
                <a:solidFill>
                  <a:schemeClr val="tx1"/>
                </a:solidFill>
                <a:latin typeface="Arial"/>
                <a:ea typeface="+mn-ea"/>
                <a:cs typeface="Arial"/>
              </a:rPr>
              <a:t>-  Le formulaire du consentement éclairé : En français et en arabe</a:t>
            </a:r>
            <a:br>
              <a:rPr lang="fr-FR" sz="1300" kern="1200" spc="-30" dirty="0">
                <a:solidFill>
                  <a:schemeClr val="tx1"/>
                </a:solidFill>
                <a:latin typeface="Arial"/>
                <a:ea typeface="+mn-ea"/>
                <a:cs typeface="Arial"/>
              </a:rPr>
            </a:br>
            <a:r>
              <a:rPr lang="fr-FR" sz="1300" kern="1200" spc="-30" dirty="0">
                <a:solidFill>
                  <a:schemeClr val="tx1"/>
                </a:solidFill>
                <a:latin typeface="Arial"/>
                <a:ea typeface="+mn-ea"/>
                <a:cs typeface="Arial"/>
              </a:rPr>
              <a:t>-  La lettre informative pour les participants : En français et en arabe</a:t>
            </a:r>
            <a:br>
              <a:rPr lang="fr-FR" sz="1300" kern="1200" spc="-30" dirty="0">
                <a:solidFill>
                  <a:schemeClr val="tx1"/>
                </a:solidFill>
                <a:latin typeface="Arial"/>
                <a:ea typeface="+mn-ea"/>
                <a:cs typeface="Arial"/>
              </a:rPr>
            </a:br>
            <a:r>
              <a:rPr lang="fr-FR" sz="1300" kern="1200" spc="-30" dirty="0">
                <a:solidFill>
                  <a:schemeClr val="tx1"/>
                </a:solidFill>
                <a:latin typeface="Arial"/>
                <a:ea typeface="+mn-ea"/>
                <a:cs typeface="Arial"/>
              </a:rPr>
              <a:t>-  Approbation de l’Instance Nationale de Protection des Données personnelles si des analyses seront faites à l’étranger</a:t>
            </a:r>
            <a:br>
              <a:rPr lang="fr-FR" sz="1300" kern="1200" spc="-30" dirty="0">
                <a:solidFill>
                  <a:schemeClr val="tx1"/>
                </a:solidFill>
                <a:latin typeface="Arial"/>
                <a:ea typeface="+mn-ea"/>
                <a:cs typeface="Arial"/>
              </a:rPr>
            </a:br>
            <a:r>
              <a:rPr lang="fr-FR" sz="1300" kern="1200" spc="-30" dirty="0">
                <a:solidFill>
                  <a:schemeClr val="tx1"/>
                </a:solidFill>
                <a:latin typeface="Arial"/>
                <a:ea typeface="+mn-ea"/>
                <a:cs typeface="Arial"/>
              </a:rPr>
              <a:t> </a:t>
            </a:r>
            <a:br>
              <a:rPr lang="fr-FR" sz="1300" kern="1200" spc="-30" dirty="0">
                <a:solidFill>
                  <a:schemeClr val="tx1"/>
                </a:solidFill>
                <a:latin typeface="Arial"/>
                <a:ea typeface="+mn-ea"/>
                <a:cs typeface="Arial"/>
              </a:rPr>
            </a:br>
            <a:r>
              <a:rPr lang="fr-FR" sz="1300" kern="1200" spc="-30" dirty="0">
                <a:solidFill>
                  <a:schemeClr val="tx1"/>
                </a:solidFill>
                <a:latin typeface="Arial"/>
                <a:ea typeface="+mn-ea"/>
                <a:cs typeface="Arial"/>
              </a:rPr>
              <a:t>NB : Toutes ces directives ne seront pas obligatoirement exigées, ceci dépendra du projet.</a:t>
            </a:r>
            <a:br>
              <a:rPr lang="fr-FR" sz="1300" kern="1200" spc="-30" dirty="0">
                <a:solidFill>
                  <a:schemeClr val="tx1"/>
                </a:solidFill>
                <a:latin typeface="Arial"/>
                <a:ea typeface="+mn-ea"/>
                <a:cs typeface="Arial"/>
              </a:rPr>
            </a:br>
            <a:br>
              <a:rPr lang="fr-FR" sz="1300" kern="1200" spc="-30" dirty="0">
                <a:solidFill>
                  <a:schemeClr val="tx1"/>
                </a:solidFill>
                <a:latin typeface="Arial"/>
                <a:ea typeface="+mn-ea"/>
                <a:cs typeface="Arial"/>
              </a:rPr>
            </a:br>
            <a:r>
              <a:rPr kumimoji="0" lang="fr-FR" sz="1300" b="0" i="0" u="none" strike="noStrike" kern="1200" cap="none" spc="-80" normalizeH="0" baseline="0" noProof="0" dirty="0">
                <a:ln>
                  <a:noFill/>
                </a:ln>
                <a:solidFill>
                  <a:prstClr val="black"/>
                </a:solidFill>
                <a:effectLst/>
                <a:uLnTx/>
                <a:uFillTx/>
                <a:latin typeface="Arial"/>
                <a:ea typeface="+mn-ea"/>
                <a:cs typeface="Arial"/>
              </a:rPr>
              <a:t>Une </a:t>
            </a:r>
            <a:r>
              <a:rPr kumimoji="0" lang="fr-FR" sz="1300" b="0" i="0" u="none" strike="noStrike" kern="1200" cap="none" spc="-35" normalizeH="0" baseline="0" noProof="0" dirty="0">
                <a:ln>
                  <a:noFill/>
                </a:ln>
                <a:solidFill>
                  <a:prstClr val="black"/>
                </a:solidFill>
                <a:effectLst/>
                <a:uLnTx/>
                <a:uFillTx/>
                <a:latin typeface="Arial"/>
                <a:ea typeface="+mn-ea"/>
                <a:cs typeface="Arial"/>
              </a:rPr>
              <a:t>présentation </a:t>
            </a:r>
            <a:r>
              <a:rPr kumimoji="0" lang="fr-FR" sz="1300" b="0" i="0" u="none" strike="noStrike" kern="1200" cap="none" spc="-70" normalizeH="0" baseline="0" noProof="0" dirty="0">
                <a:ln>
                  <a:noFill/>
                </a:ln>
                <a:solidFill>
                  <a:prstClr val="black"/>
                </a:solidFill>
                <a:effectLst/>
                <a:uLnTx/>
                <a:uFillTx/>
                <a:latin typeface="Arial"/>
                <a:ea typeface="+mn-ea"/>
                <a:cs typeface="Arial"/>
              </a:rPr>
              <a:t>de </a:t>
            </a:r>
            <a:r>
              <a:rPr kumimoji="0" lang="fr-FR" sz="1300" b="0" i="0" u="none" strike="noStrike" kern="1200" cap="none" spc="-20" normalizeH="0" baseline="0" noProof="0" dirty="0">
                <a:ln>
                  <a:noFill/>
                </a:ln>
                <a:solidFill>
                  <a:prstClr val="black"/>
                </a:solidFill>
                <a:effectLst/>
                <a:uLnTx/>
                <a:uFillTx/>
                <a:latin typeface="Arial"/>
                <a:ea typeface="+mn-ea"/>
                <a:cs typeface="Arial"/>
              </a:rPr>
              <a:t>l’étude </a:t>
            </a:r>
            <a:r>
              <a:rPr kumimoji="0" lang="fr-FR" sz="1300" b="0" i="0" u="none" strike="noStrike" kern="1200" cap="none" spc="-50" normalizeH="0" baseline="0" noProof="0" dirty="0">
                <a:ln>
                  <a:noFill/>
                </a:ln>
                <a:solidFill>
                  <a:prstClr val="black"/>
                </a:solidFill>
                <a:effectLst/>
                <a:uLnTx/>
                <a:uFillTx/>
                <a:latin typeface="Arial"/>
                <a:ea typeface="+mn-ea"/>
                <a:cs typeface="Arial"/>
              </a:rPr>
              <a:t>par </a:t>
            </a:r>
            <a:r>
              <a:rPr kumimoji="0" lang="fr-FR" sz="1300" b="0" i="0" u="none" strike="noStrike" kern="1200" cap="none" spc="-30" normalizeH="0" baseline="0" noProof="0" dirty="0">
                <a:ln>
                  <a:noFill/>
                </a:ln>
                <a:solidFill>
                  <a:prstClr val="black"/>
                </a:solidFill>
                <a:effectLst/>
                <a:uLnTx/>
                <a:uFillTx/>
                <a:latin typeface="Arial"/>
                <a:ea typeface="+mn-ea"/>
                <a:cs typeface="Arial"/>
              </a:rPr>
              <a:t>l’investigateur </a:t>
            </a:r>
            <a:r>
              <a:rPr kumimoji="0" lang="fr-FR" sz="1300" b="0" i="0" u="none" strike="noStrike" kern="1200" cap="none" spc="-85" normalizeH="0" baseline="0" noProof="0" dirty="0">
                <a:ln>
                  <a:noFill/>
                </a:ln>
                <a:solidFill>
                  <a:prstClr val="black"/>
                </a:solidFill>
                <a:effectLst/>
                <a:uLnTx/>
                <a:uFillTx/>
                <a:latin typeface="Arial"/>
                <a:ea typeface="+mn-ea"/>
                <a:cs typeface="Arial"/>
              </a:rPr>
              <a:t>aux </a:t>
            </a:r>
            <a:r>
              <a:rPr kumimoji="0" lang="fr-FR" sz="1300" b="0" i="0" u="none" strike="noStrike" kern="1200" cap="none" spc="-60" normalizeH="0" baseline="0" noProof="0" dirty="0">
                <a:ln>
                  <a:noFill/>
                </a:ln>
                <a:solidFill>
                  <a:prstClr val="black"/>
                </a:solidFill>
                <a:effectLst/>
                <a:uLnTx/>
                <a:uFillTx/>
                <a:latin typeface="Arial"/>
                <a:ea typeface="+mn-ea"/>
                <a:cs typeface="Arial"/>
              </a:rPr>
              <a:t>membres </a:t>
            </a:r>
            <a:r>
              <a:rPr kumimoji="0" lang="fr-FR" sz="1300" b="0" i="0" u="none" strike="noStrike" kern="1200" cap="none" spc="-40" normalizeH="0" baseline="0" noProof="0" dirty="0">
                <a:ln>
                  <a:noFill/>
                </a:ln>
                <a:solidFill>
                  <a:prstClr val="black"/>
                </a:solidFill>
                <a:effectLst/>
                <a:uLnTx/>
                <a:uFillTx/>
                <a:latin typeface="Arial"/>
                <a:ea typeface="+mn-ea"/>
                <a:cs typeface="Arial"/>
              </a:rPr>
              <a:t>du </a:t>
            </a:r>
            <a:r>
              <a:rPr kumimoji="0" lang="fr-FR" sz="1300" b="0" i="0" u="none" strike="noStrike" kern="1200" cap="none" spc="-35" normalizeH="0" baseline="0" noProof="0" dirty="0">
                <a:ln>
                  <a:noFill/>
                </a:ln>
                <a:solidFill>
                  <a:prstClr val="black"/>
                </a:solidFill>
                <a:effectLst/>
                <a:uLnTx/>
                <a:uFillTx/>
                <a:latin typeface="Arial"/>
                <a:ea typeface="+mn-ea"/>
                <a:cs typeface="Arial"/>
              </a:rPr>
              <a:t>comité </a:t>
            </a:r>
            <a:r>
              <a:rPr kumimoji="0" lang="fr-FR" sz="1300" b="0" i="0" u="none" strike="noStrike" kern="1200" cap="none" spc="-40" normalizeH="0" baseline="0" noProof="0" dirty="0">
                <a:ln>
                  <a:noFill/>
                </a:ln>
                <a:solidFill>
                  <a:prstClr val="black"/>
                </a:solidFill>
                <a:effectLst/>
                <a:uLnTx/>
                <a:uFillTx/>
                <a:latin typeface="Arial"/>
                <a:ea typeface="+mn-ea"/>
                <a:cs typeface="Arial"/>
              </a:rPr>
              <a:t>lors </a:t>
            </a:r>
            <a:r>
              <a:rPr kumimoji="0" lang="fr-FR" sz="1300" b="0" i="0" u="none" strike="noStrike" kern="1200" cap="none" spc="-70" normalizeH="0" baseline="0" noProof="0" dirty="0">
                <a:ln>
                  <a:noFill/>
                </a:ln>
                <a:solidFill>
                  <a:prstClr val="black"/>
                </a:solidFill>
                <a:effectLst/>
                <a:uLnTx/>
                <a:uFillTx/>
                <a:latin typeface="Arial"/>
                <a:ea typeface="+mn-ea"/>
                <a:cs typeface="Arial"/>
              </a:rPr>
              <a:t>de </a:t>
            </a:r>
            <a:r>
              <a:rPr kumimoji="0" lang="fr-FR" sz="1300" b="0" i="0" u="none" strike="noStrike" kern="1200" cap="none" spc="-55" normalizeH="0" baseline="0" noProof="0" dirty="0">
                <a:ln>
                  <a:noFill/>
                </a:ln>
                <a:solidFill>
                  <a:prstClr val="black"/>
                </a:solidFill>
                <a:effectLst/>
                <a:uLnTx/>
                <a:uFillTx/>
                <a:latin typeface="Arial"/>
                <a:ea typeface="+mn-ea"/>
                <a:cs typeface="Arial"/>
              </a:rPr>
              <a:t>la </a:t>
            </a:r>
            <a:r>
              <a:rPr kumimoji="0" lang="fr-FR" sz="1300" b="0" i="0" u="none" strike="noStrike" kern="1200" cap="none" spc="-30" normalizeH="0" baseline="0" noProof="0" dirty="0">
                <a:ln>
                  <a:noFill/>
                </a:ln>
                <a:solidFill>
                  <a:prstClr val="black"/>
                </a:solidFill>
                <a:effectLst/>
                <a:uLnTx/>
                <a:uFillTx/>
                <a:latin typeface="Arial"/>
                <a:ea typeface="+mn-ea"/>
                <a:cs typeface="Arial"/>
              </a:rPr>
              <a:t>réunion </a:t>
            </a:r>
            <a:r>
              <a:rPr kumimoji="0" lang="fr-FR" sz="1300" b="0" i="0" u="none" strike="noStrike" kern="1200" cap="none" spc="-50" normalizeH="0" baseline="0" noProof="0" dirty="0">
                <a:ln>
                  <a:noFill/>
                </a:ln>
                <a:solidFill>
                  <a:prstClr val="black"/>
                </a:solidFill>
                <a:effectLst/>
                <a:uLnTx/>
                <a:uFillTx/>
                <a:latin typeface="Arial"/>
                <a:ea typeface="+mn-ea"/>
                <a:cs typeface="Arial"/>
              </a:rPr>
              <a:t>est  Obligatoire. </a:t>
            </a:r>
            <a:r>
              <a:rPr kumimoji="0" lang="fr-FR" sz="1300" b="0" i="0" u="none" strike="noStrike" kern="1200" cap="none" spc="-45" normalizeH="0" baseline="0" noProof="0" dirty="0">
                <a:ln>
                  <a:noFill/>
                </a:ln>
                <a:solidFill>
                  <a:prstClr val="black"/>
                </a:solidFill>
                <a:effectLst/>
                <a:uLnTx/>
                <a:uFillTx/>
                <a:latin typeface="Arial"/>
                <a:ea typeface="+mn-ea"/>
                <a:cs typeface="Arial"/>
              </a:rPr>
              <a:t>L’investigateur </a:t>
            </a:r>
            <a:r>
              <a:rPr kumimoji="0" lang="fr-FR" sz="1300" b="0" i="0" u="none" strike="noStrike" kern="1200" cap="none" spc="-60" normalizeH="0" baseline="0" noProof="0" dirty="0">
                <a:ln>
                  <a:noFill/>
                </a:ln>
                <a:solidFill>
                  <a:prstClr val="black"/>
                </a:solidFill>
                <a:effectLst/>
                <a:uLnTx/>
                <a:uFillTx/>
                <a:latin typeface="Arial"/>
                <a:ea typeface="+mn-ea"/>
                <a:cs typeface="Arial"/>
              </a:rPr>
              <a:t>devra </a:t>
            </a:r>
            <a:r>
              <a:rPr kumimoji="0" lang="fr-FR" sz="1300" b="0" i="0" u="none" strike="noStrike" kern="1200" cap="none" spc="-45" normalizeH="0" baseline="0" noProof="0" dirty="0">
                <a:ln>
                  <a:noFill/>
                </a:ln>
                <a:solidFill>
                  <a:prstClr val="black"/>
                </a:solidFill>
                <a:effectLst/>
                <a:uLnTx/>
                <a:uFillTx/>
                <a:latin typeface="Arial"/>
                <a:ea typeface="+mn-ea"/>
                <a:cs typeface="Arial"/>
              </a:rPr>
              <a:t>ensuite</a:t>
            </a:r>
            <a:r>
              <a:rPr kumimoji="0" lang="fr-FR" sz="1300" b="0" i="0" u="none" strike="noStrike" kern="1200" cap="none" spc="270" normalizeH="0" baseline="0" noProof="0" dirty="0">
                <a:ln>
                  <a:noFill/>
                </a:ln>
                <a:solidFill>
                  <a:prstClr val="black"/>
                </a:solidFill>
                <a:effectLst/>
                <a:uLnTx/>
                <a:uFillTx/>
                <a:latin typeface="Arial"/>
                <a:ea typeface="+mn-ea"/>
                <a:cs typeface="Arial"/>
              </a:rPr>
              <a:t> </a:t>
            </a:r>
            <a:r>
              <a:rPr kumimoji="0" lang="fr-FR" sz="1300" b="0" i="0" u="none" strike="noStrike" kern="1200" cap="none" spc="0" normalizeH="0" baseline="0" noProof="0" dirty="0">
                <a:ln>
                  <a:noFill/>
                </a:ln>
                <a:solidFill>
                  <a:prstClr val="black"/>
                </a:solidFill>
                <a:effectLst/>
                <a:uLnTx/>
                <a:uFillTx/>
                <a:latin typeface="Arial"/>
                <a:ea typeface="+mn-ea"/>
                <a:cs typeface="Arial"/>
              </a:rPr>
              <a:t>quitter </a:t>
            </a:r>
            <a:r>
              <a:rPr kumimoji="0" lang="fr-FR" sz="1300" b="0" i="0" u="none" strike="noStrike" kern="1200" cap="none" spc="-55" normalizeH="0" baseline="0" noProof="0" dirty="0">
                <a:ln>
                  <a:noFill/>
                </a:ln>
                <a:solidFill>
                  <a:prstClr val="black"/>
                </a:solidFill>
                <a:effectLst/>
                <a:uLnTx/>
                <a:uFillTx/>
                <a:latin typeface="Arial"/>
                <a:ea typeface="+mn-ea"/>
                <a:cs typeface="Arial"/>
              </a:rPr>
              <a:t>la </a:t>
            </a:r>
            <a:r>
              <a:rPr kumimoji="0" lang="fr-FR" sz="1300" b="0" i="0" u="none" strike="noStrike" kern="1200" cap="none" spc="-35" normalizeH="0" baseline="0" noProof="0" dirty="0">
                <a:ln>
                  <a:noFill/>
                </a:ln>
                <a:solidFill>
                  <a:prstClr val="black"/>
                </a:solidFill>
                <a:effectLst/>
                <a:uLnTx/>
                <a:uFillTx/>
                <a:latin typeface="Arial"/>
                <a:ea typeface="+mn-ea"/>
                <a:cs typeface="Arial"/>
              </a:rPr>
              <a:t>réunion </a:t>
            </a:r>
            <a:r>
              <a:rPr kumimoji="0" lang="fr-FR" sz="1300" b="0" i="0" u="none" strike="noStrike" kern="1200" cap="none" spc="-30" normalizeH="0" baseline="0" noProof="0" dirty="0">
                <a:ln>
                  <a:noFill/>
                </a:ln>
                <a:solidFill>
                  <a:prstClr val="black"/>
                </a:solidFill>
                <a:effectLst/>
                <a:uLnTx/>
                <a:uFillTx/>
                <a:latin typeface="Arial"/>
                <a:ea typeface="+mn-ea"/>
                <a:cs typeface="Arial"/>
              </a:rPr>
              <a:t>pour </a:t>
            </a:r>
            <a:r>
              <a:rPr kumimoji="0" lang="fr-FR" sz="1300" b="0" i="0" u="none" strike="noStrike" kern="1200" cap="none" spc="-20" normalizeH="0" baseline="0" noProof="0" dirty="0">
                <a:ln>
                  <a:noFill/>
                </a:ln>
                <a:solidFill>
                  <a:prstClr val="black"/>
                </a:solidFill>
                <a:effectLst/>
                <a:uLnTx/>
                <a:uFillTx/>
                <a:latin typeface="Arial"/>
                <a:ea typeface="+mn-ea"/>
                <a:cs typeface="Arial"/>
              </a:rPr>
              <a:t>permettre </a:t>
            </a:r>
            <a:r>
              <a:rPr kumimoji="0" lang="fr-FR" sz="1300" b="0" i="0" u="none" strike="noStrike" kern="1200" cap="none" spc="-40" normalizeH="0" baseline="0" noProof="0" dirty="0">
                <a:ln>
                  <a:noFill/>
                </a:ln>
                <a:solidFill>
                  <a:prstClr val="black"/>
                </a:solidFill>
                <a:effectLst/>
                <a:uLnTx/>
                <a:uFillTx/>
                <a:latin typeface="Arial"/>
                <a:ea typeface="+mn-ea"/>
                <a:cs typeface="Arial"/>
              </a:rPr>
              <a:t>le </a:t>
            </a:r>
            <a:r>
              <a:rPr kumimoji="0" lang="fr-FR" sz="1300" b="0" i="0" u="none" strike="noStrike" kern="1200" cap="none" spc="-30" normalizeH="0" baseline="0" noProof="0" dirty="0">
                <a:ln>
                  <a:noFill/>
                </a:ln>
                <a:solidFill>
                  <a:prstClr val="black"/>
                </a:solidFill>
                <a:effectLst/>
                <a:uLnTx/>
                <a:uFillTx/>
                <a:latin typeface="Arial"/>
                <a:ea typeface="+mn-ea"/>
                <a:cs typeface="Arial"/>
              </a:rPr>
              <a:t>vote </a:t>
            </a:r>
            <a:r>
              <a:rPr kumimoji="0" lang="fr-FR" sz="1300" b="0" i="0" u="none" strike="noStrike" kern="1200" cap="none" spc="-95" normalizeH="0" baseline="0" noProof="0" dirty="0">
                <a:ln>
                  <a:noFill/>
                </a:ln>
                <a:solidFill>
                  <a:prstClr val="black"/>
                </a:solidFill>
                <a:effectLst/>
                <a:uLnTx/>
                <a:uFillTx/>
                <a:latin typeface="Arial"/>
                <a:ea typeface="+mn-ea"/>
                <a:cs typeface="Arial"/>
              </a:rPr>
              <a:t>des  </a:t>
            </a:r>
            <a:r>
              <a:rPr kumimoji="0" lang="fr-FR" sz="1300" b="0" i="0" u="none" strike="noStrike" kern="1200" cap="none" spc="-5" normalizeH="0" baseline="0" noProof="0" dirty="0">
                <a:ln>
                  <a:noFill/>
                </a:ln>
                <a:solidFill>
                  <a:prstClr val="black"/>
                </a:solidFill>
                <a:effectLst/>
                <a:uLnTx/>
                <a:uFillTx/>
                <a:latin typeface="Carlito"/>
                <a:ea typeface="+mn-ea"/>
                <a:cs typeface="Carlito"/>
              </a:rPr>
              <a:t>membres.</a:t>
            </a:r>
            <a:br>
              <a:rPr kumimoji="0" lang="fr-FR" sz="1300" b="0" i="0" u="none" strike="noStrike" kern="1200" cap="none" spc="0" normalizeH="0" baseline="0" noProof="0" dirty="0">
                <a:ln>
                  <a:noFill/>
                </a:ln>
                <a:solidFill>
                  <a:prstClr val="black"/>
                </a:solidFill>
                <a:effectLst/>
                <a:uLnTx/>
                <a:uFillTx/>
                <a:latin typeface="Carlito"/>
                <a:ea typeface="+mn-ea"/>
                <a:cs typeface="Carlito"/>
              </a:rPr>
            </a:br>
            <a:br>
              <a:rPr lang="fr-FR" sz="1300" dirty="0">
                <a:latin typeface="Carlito"/>
                <a:cs typeface="Carlito"/>
              </a:rPr>
            </a:br>
            <a:endParaRPr lang="fr-TN" dirty="0"/>
          </a:p>
        </p:txBody>
      </p:sp>
      <p:sp>
        <p:nvSpPr>
          <p:cNvPr id="5" name="object 4">
            <a:extLst>
              <a:ext uri="{FF2B5EF4-FFF2-40B4-BE49-F238E27FC236}">
                <a16:creationId xmlns:a16="http://schemas.microsoft.com/office/drawing/2014/main" id="{DD385807-FF95-2B17-79EE-8829D5163ECD}"/>
              </a:ext>
            </a:extLst>
          </p:cNvPr>
          <p:cNvSpPr txBox="1">
            <a:spLocks noGrp="1"/>
          </p:cNvSpPr>
          <p:nvPr>
            <p:ph type="ftr" sz="quarter" idx="5"/>
          </p:nvPr>
        </p:nvSpPr>
        <p:spPr>
          <a:xfrm>
            <a:off x="560628" y="9299989"/>
            <a:ext cx="2441575" cy="179536"/>
          </a:xfrm>
          <a:prstGeom prst="rect">
            <a:avLst/>
          </a:prstGeom>
        </p:spPr>
        <p:txBody>
          <a:bodyPr vert="horz" wrap="square" lIns="0" tIns="0" rIns="0" bIns="0" rtlCol="0">
            <a:spAutoFit/>
          </a:bodyPr>
          <a:lstStyle/>
          <a:p>
            <a:pPr marL="12700">
              <a:lnSpc>
                <a:spcPts val="1410"/>
              </a:lnSpc>
            </a:pPr>
            <a:r>
              <a:rPr spc="-5" dirty="0"/>
              <a:t>Comité </a:t>
            </a:r>
            <a:r>
              <a:rPr dirty="0"/>
              <a:t>d’éthique de </a:t>
            </a:r>
            <a:r>
              <a:rPr spc="-5" dirty="0"/>
              <a:t>l’ISA </a:t>
            </a:r>
            <a:r>
              <a:rPr spc="-10" dirty="0"/>
              <a:t>version </a:t>
            </a:r>
            <a:r>
              <a:rPr dirty="0"/>
              <a:t>20</a:t>
            </a:r>
            <a:r>
              <a:rPr lang="fr-FR" dirty="0"/>
              <a:t>22</a:t>
            </a:r>
            <a:endParaRPr dirty="0"/>
          </a:p>
        </p:txBody>
      </p:sp>
      <p:sp>
        <p:nvSpPr>
          <p:cNvPr id="6" name="object 3">
            <a:extLst>
              <a:ext uri="{FF2B5EF4-FFF2-40B4-BE49-F238E27FC236}">
                <a16:creationId xmlns:a16="http://schemas.microsoft.com/office/drawing/2014/main" id="{8A826105-C80E-F42B-7C9E-1767ECE144AB}"/>
              </a:ext>
            </a:extLst>
          </p:cNvPr>
          <p:cNvSpPr txBox="1">
            <a:spLocks noGrp="1"/>
          </p:cNvSpPr>
          <p:nvPr>
            <p:ph type="sldNum" sz="quarter" idx="7"/>
          </p:nvPr>
        </p:nvSpPr>
        <p:spPr>
          <a:xfrm>
            <a:off x="6471792" y="9077535"/>
            <a:ext cx="152400" cy="179536"/>
          </a:xfrm>
          <a:prstGeom prst="rect">
            <a:avLst/>
          </a:prstGeom>
        </p:spPr>
        <p:txBody>
          <a:bodyPr vert="horz" wrap="square" lIns="0" tIns="0" rIns="0" bIns="0" rtlCol="0">
            <a:spAutoFit/>
          </a:bodyPr>
          <a:lstStyle/>
          <a:p>
            <a:pPr marL="38100">
              <a:lnSpc>
                <a:spcPts val="1410"/>
              </a:lnSpc>
            </a:pPr>
            <a:r>
              <a:rPr lang="fr-FR" dirty="0"/>
              <a:t>5</a:t>
            </a:r>
            <a:endParaRPr dirty="0"/>
          </a:p>
        </p:txBody>
      </p:sp>
    </p:spTree>
    <p:extLst>
      <p:ext uri="{BB962C8B-B14F-4D97-AF65-F5344CB8AC3E}">
        <p14:creationId xmlns:p14="http://schemas.microsoft.com/office/powerpoint/2010/main" val="3946831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60628" y="877569"/>
            <a:ext cx="6477635" cy="7250703"/>
          </a:xfrm>
          <a:prstGeom prst="rect">
            <a:avLst/>
          </a:prstGeom>
        </p:spPr>
        <p:txBody>
          <a:bodyPr vert="horz" wrap="square" lIns="0" tIns="12065" rIns="0" bIns="0" rtlCol="0">
            <a:spAutoFit/>
          </a:bodyPr>
          <a:lstStyle/>
          <a:p>
            <a:pPr marL="280670">
              <a:lnSpc>
                <a:spcPct val="100000"/>
              </a:lnSpc>
              <a:spcBef>
                <a:spcPts val="95"/>
              </a:spcBef>
              <a:tabLst>
                <a:tab pos="509270" algn="l"/>
              </a:tabLst>
            </a:pPr>
            <a:r>
              <a:rPr sz="1300" spc="-5" dirty="0">
                <a:latin typeface="Times New Roman"/>
                <a:cs typeface="Times New Roman"/>
              </a:rPr>
              <a:t>	</a:t>
            </a:r>
            <a:r>
              <a:rPr sz="1300" b="1" spc="-5" dirty="0">
                <a:latin typeface="Carlito"/>
                <a:cs typeface="Carlito"/>
              </a:rPr>
              <a:t>b- </a:t>
            </a:r>
            <a:r>
              <a:rPr sz="1300" b="1" spc="-125" dirty="0">
                <a:latin typeface="Arial"/>
                <a:cs typeface="Arial"/>
              </a:rPr>
              <a:t>Au </a:t>
            </a:r>
            <a:r>
              <a:rPr sz="1300" b="1" spc="-130" dirty="0">
                <a:latin typeface="Arial"/>
                <a:cs typeface="Arial"/>
              </a:rPr>
              <a:t>cours </a:t>
            </a:r>
            <a:r>
              <a:rPr sz="1300" b="1" spc="-85" dirty="0">
                <a:latin typeface="Arial"/>
                <a:cs typeface="Arial"/>
              </a:rPr>
              <a:t>de </a:t>
            </a:r>
            <a:r>
              <a:rPr sz="1300" b="1" spc="-60" dirty="0">
                <a:latin typeface="Arial"/>
                <a:cs typeface="Arial"/>
              </a:rPr>
              <a:t>l’étude</a:t>
            </a:r>
            <a:r>
              <a:rPr sz="1300" b="1" spc="120" dirty="0">
                <a:latin typeface="Arial"/>
                <a:cs typeface="Arial"/>
              </a:rPr>
              <a:t> </a:t>
            </a:r>
            <a:r>
              <a:rPr sz="1300" b="1" spc="-5" dirty="0">
                <a:latin typeface="Carlito"/>
                <a:cs typeface="Carlito"/>
              </a:rPr>
              <a:t>:</a:t>
            </a:r>
            <a:endParaRPr sz="1300" dirty="0">
              <a:latin typeface="Carlito"/>
              <a:cs typeface="Carlito"/>
            </a:endParaRPr>
          </a:p>
          <a:p>
            <a:pPr>
              <a:lnSpc>
                <a:spcPct val="100000"/>
              </a:lnSpc>
              <a:spcBef>
                <a:spcPts val="25"/>
              </a:spcBef>
            </a:pPr>
            <a:endParaRPr sz="1300" dirty="0">
              <a:latin typeface="Carlito"/>
              <a:cs typeface="Carlito"/>
            </a:endParaRPr>
          </a:p>
          <a:p>
            <a:pPr marL="12700" algn="just">
              <a:lnSpc>
                <a:spcPct val="100000"/>
              </a:lnSpc>
            </a:pPr>
            <a:r>
              <a:rPr sz="1300" spc="-45" dirty="0">
                <a:latin typeface="Arial"/>
                <a:cs typeface="Arial"/>
              </a:rPr>
              <a:t>L’investigateur </a:t>
            </a:r>
            <a:r>
              <a:rPr sz="1300" spc="-5" dirty="0">
                <a:latin typeface="Arial"/>
                <a:cs typeface="Arial"/>
              </a:rPr>
              <a:t>doit tenir</a:t>
            </a:r>
            <a:r>
              <a:rPr sz="1300" spc="-254" dirty="0">
                <a:latin typeface="Arial"/>
                <a:cs typeface="Arial"/>
              </a:rPr>
              <a:t> </a:t>
            </a:r>
            <a:r>
              <a:rPr sz="1300" spc="-30" dirty="0">
                <a:latin typeface="Arial"/>
                <a:cs typeface="Arial"/>
              </a:rPr>
              <a:t>informé </a:t>
            </a:r>
            <a:r>
              <a:rPr sz="1300" spc="-40" dirty="0">
                <a:latin typeface="Arial"/>
                <a:cs typeface="Arial"/>
              </a:rPr>
              <a:t>le </a:t>
            </a:r>
            <a:r>
              <a:rPr sz="1300" spc="-30" dirty="0">
                <a:latin typeface="Arial"/>
                <a:cs typeface="Arial"/>
              </a:rPr>
              <a:t>comité </a:t>
            </a:r>
            <a:r>
              <a:rPr sz="1300" spc="-25" dirty="0">
                <a:latin typeface="Arial"/>
                <a:cs typeface="Arial"/>
              </a:rPr>
              <a:t>d’éthique </a:t>
            </a:r>
            <a:r>
              <a:rPr sz="1300" spc="-30" dirty="0">
                <a:latin typeface="Arial"/>
                <a:cs typeface="Arial"/>
              </a:rPr>
              <a:t>pour statuer </a:t>
            </a:r>
            <a:r>
              <a:rPr sz="1300" spc="-100" dirty="0">
                <a:latin typeface="Arial"/>
                <a:cs typeface="Arial"/>
              </a:rPr>
              <a:t>dessus </a:t>
            </a:r>
            <a:r>
              <a:rPr sz="1300" spc="-70" dirty="0">
                <a:latin typeface="Arial"/>
                <a:cs typeface="Arial"/>
              </a:rPr>
              <a:t>de </a:t>
            </a:r>
            <a:r>
              <a:rPr sz="1300" spc="-5" dirty="0">
                <a:latin typeface="Carlito"/>
                <a:cs typeface="Carlito"/>
              </a:rPr>
              <a:t>:</a:t>
            </a:r>
            <a:endParaRPr sz="1300" dirty="0">
              <a:latin typeface="Carlito"/>
              <a:cs typeface="Carlito"/>
            </a:endParaRPr>
          </a:p>
          <a:p>
            <a:pPr>
              <a:lnSpc>
                <a:spcPct val="100000"/>
              </a:lnSpc>
              <a:spcBef>
                <a:spcPts val="20"/>
              </a:spcBef>
            </a:pPr>
            <a:endParaRPr sz="1300" dirty="0">
              <a:latin typeface="Carlito"/>
              <a:cs typeface="Carlito"/>
            </a:endParaRPr>
          </a:p>
          <a:p>
            <a:pPr marL="405765" indent="-125730">
              <a:lnSpc>
                <a:spcPct val="100000"/>
              </a:lnSpc>
              <a:buChar char="-"/>
              <a:tabLst>
                <a:tab pos="406400" algn="l"/>
              </a:tabLst>
            </a:pPr>
            <a:r>
              <a:rPr sz="1300" spc="-5" dirty="0">
                <a:latin typeface="Carlito"/>
                <a:cs typeface="Carlito"/>
              </a:rPr>
              <a:t>Amendements </a:t>
            </a:r>
            <a:r>
              <a:rPr sz="1300" spc="-10" dirty="0">
                <a:latin typeface="Carlito"/>
                <a:cs typeface="Carlito"/>
              </a:rPr>
              <a:t>de</a:t>
            </a:r>
            <a:r>
              <a:rPr sz="1300" spc="35" dirty="0">
                <a:latin typeface="Carlito"/>
                <a:cs typeface="Carlito"/>
              </a:rPr>
              <a:t> </a:t>
            </a:r>
            <a:r>
              <a:rPr sz="1300" spc="-5" dirty="0">
                <a:latin typeface="Carlito"/>
                <a:cs typeface="Carlito"/>
              </a:rPr>
              <a:t>protocole.</a:t>
            </a:r>
            <a:endParaRPr sz="1300" dirty="0">
              <a:latin typeface="Carlito"/>
              <a:cs typeface="Carlito"/>
            </a:endParaRPr>
          </a:p>
          <a:p>
            <a:pPr marL="405765" indent="-125730">
              <a:lnSpc>
                <a:spcPct val="100000"/>
              </a:lnSpc>
              <a:spcBef>
                <a:spcPts val="265"/>
              </a:spcBef>
              <a:buChar char="-"/>
              <a:tabLst>
                <a:tab pos="406400" algn="l"/>
              </a:tabLst>
            </a:pPr>
            <a:r>
              <a:rPr sz="1300" spc="-5" dirty="0">
                <a:latin typeface="Carlito"/>
                <a:cs typeface="Carlito"/>
              </a:rPr>
              <a:t>Déviations </a:t>
            </a:r>
            <a:r>
              <a:rPr sz="1300" spc="10" dirty="0">
                <a:latin typeface="Carlito"/>
                <a:cs typeface="Carlito"/>
              </a:rPr>
              <a:t>au</a:t>
            </a:r>
            <a:r>
              <a:rPr sz="1300" spc="290" dirty="0">
                <a:latin typeface="Carlito"/>
                <a:cs typeface="Carlito"/>
              </a:rPr>
              <a:t> </a:t>
            </a:r>
            <a:r>
              <a:rPr sz="1300" spc="-5" dirty="0">
                <a:latin typeface="Carlito"/>
                <a:cs typeface="Carlito"/>
              </a:rPr>
              <a:t>protocole.</a:t>
            </a:r>
            <a:endParaRPr sz="1300" dirty="0">
              <a:latin typeface="Carlito"/>
              <a:cs typeface="Carlito"/>
            </a:endParaRPr>
          </a:p>
          <a:p>
            <a:pPr marL="405765" indent="-125730">
              <a:lnSpc>
                <a:spcPct val="100000"/>
              </a:lnSpc>
              <a:spcBef>
                <a:spcPts val="265"/>
              </a:spcBef>
              <a:buChar char="-"/>
              <a:tabLst>
                <a:tab pos="406400" algn="l"/>
              </a:tabLst>
            </a:pPr>
            <a:r>
              <a:rPr sz="1300" spc="-10" dirty="0">
                <a:latin typeface="Carlito"/>
                <a:cs typeface="Carlito"/>
              </a:rPr>
              <a:t>T</a:t>
            </a:r>
            <a:r>
              <a:rPr sz="1300" spc="-10" dirty="0">
                <a:latin typeface="Arial"/>
                <a:cs typeface="Arial"/>
              </a:rPr>
              <a:t>out </a:t>
            </a:r>
            <a:r>
              <a:rPr sz="1300" spc="-60" dirty="0">
                <a:latin typeface="Arial"/>
                <a:cs typeface="Arial"/>
              </a:rPr>
              <a:t>changement </a:t>
            </a:r>
            <a:r>
              <a:rPr sz="1300" spc="-25" dirty="0">
                <a:latin typeface="Arial"/>
                <a:cs typeface="Arial"/>
              </a:rPr>
              <a:t>affectant </a:t>
            </a:r>
            <a:r>
              <a:rPr sz="1300" spc="-55" dirty="0">
                <a:latin typeface="Arial"/>
                <a:cs typeface="Arial"/>
              </a:rPr>
              <a:t>la </a:t>
            </a:r>
            <a:r>
              <a:rPr sz="1300" spc="-50" dirty="0">
                <a:latin typeface="Arial"/>
                <a:cs typeface="Arial"/>
              </a:rPr>
              <a:t>sécurité </a:t>
            </a:r>
            <a:r>
              <a:rPr sz="1300" spc="-95" dirty="0">
                <a:latin typeface="Arial"/>
                <a:cs typeface="Arial"/>
              </a:rPr>
              <a:t>des </a:t>
            </a:r>
            <a:r>
              <a:rPr sz="1300" spc="-55" dirty="0">
                <a:latin typeface="Arial"/>
                <a:cs typeface="Arial"/>
              </a:rPr>
              <a:t>sujets </a:t>
            </a:r>
            <a:r>
              <a:rPr sz="1300" spc="-40" dirty="0">
                <a:latin typeface="Arial"/>
                <a:cs typeface="Arial"/>
              </a:rPr>
              <a:t>ou le </a:t>
            </a:r>
            <a:r>
              <a:rPr sz="1300" spc="-45" dirty="0">
                <a:latin typeface="Arial"/>
                <a:cs typeface="Arial"/>
              </a:rPr>
              <a:t>bon </a:t>
            </a:r>
            <a:r>
              <a:rPr sz="1300" spc="-35" dirty="0">
                <a:latin typeface="Arial"/>
                <a:cs typeface="Arial"/>
              </a:rPr>
              <a:t>déroulement </a:t>
            </a:r>
            <a:r>
              <a:rPr sz="1300" spc="-70" dirty="0">
                <a:latin typeface="Arial"/>
                <a:cs typeface="Arial"/>
              </a:rPr>
              <a:t>de</a:t>
            </a:r>
            <a:r>
              <a:rPr sz="1300" spc="-215" dirty="0">
                <a:latin typeface="Arial"/>
                <a:cs typeface="Arial"/>
              </a:rPr>
              <a:t> </a:t>
            </a:r>
            <a:r>
              <a:rPr sz="1300" spc="-20" dirty="0">
                <a:latin typeface="Arial"/>
                <a:cs typeface="Arial"/>
              </a:rPr>
              <a:t>l’étude</a:t>
            </a:r>
            <a:endParaRPr sz="1300" dirty="0">
              <a:latin typeface="Arial"/>
              <a:cs typeface="Arial"/>
            </a:endParaRPr>
          </a:p>
          <a:p>
            <a:pPr marL="368935" indent="-88900">
              <a:lnSpc>
                <a:spcPct val="100000"/>
              </a:lnSpc>
              <a:spcBef>
                <a:spcPts val="265"/>
              </a:spcBef>
              <a:buChar char="-"/>
              <a:tabLst>
                <a:tab pos="369570" algn="l"/>
              </a:tabLst>
            </a:pPr>
            <a:r>
              <a:rPr sz="1300" spc="-15" dirty="0">
                <a:latin typeface="Carlito"/>
                <a:cs typeface="Carlito"/>
              </a:rPr>
              <a:t>Tout </a:t>
            </a:r>
            <a:r>
              <a:rPr sz="1300" spc="-5" dirty="0">
                <a:latin typeface="Carlito"/>
                <a:cs typeface="Carlito"/>
              </a:rPr>
              <a:t>événement indésirable grave </a:t>
            </a:r>
            <a:r>
              <a:rPr sz="1300" dirty="0">
                <a:latin typeface="Carlito"/>
                <a:cs typeface="Carlito"/>
              </a:rPr>
              <a:t>et</a:t>
            </a:r>
            <a:r>
              <a:rPr sz="1300" spc="95" dirty="0">
                <a:latin typeface="Carlito"/>
                <a:cs typeface="Carlito"/>
              </a:rPr>
              <a:t> </a:t>
            </a:r>
            <a:r>
              <a:rPr sz="1300" spc="-5" dirty="0" err="1">
                <a:latin typeface="Carlito"/>
                <a:cs typeface="Carlito"/>
              </a:rPr>
              <a:t>inattendu</a:t>
            </a:r>
            <a:endParaRPr lang="fr-FR" sz="1300" spc="-5" dirty="0">
              <a:latin typeface="Carlito"/>
              <a:cs typeface="Carlito"/>
            </a:endParaRPr>
          </a:p>
          <a:p>
            <a:pPr marL="280670" indent="-6350">
              <a:spcBef>
                <a:spcPts val="95"/>
              </a:spcBef>
              <a:spcAft>
                <a:spcPts val="180"/>
              </a:spcAft>
              <a:tabLst>
                <a:tab pos="509270" algn="l"/>
              </a:tabLst>
            </a:pPr>
            <a:r>
              <a:rPr lang="fr-FR" sz="1300" b="1" spc="-85" dirty="0">
                <a:latin typeface="Arial"/>
                <a:cs typeface="Arial"/>
              </a:rPr>
              <a:t>c- P</a:t>
            </a:r>
            <a:r>
              <a:rPr lang="fr-TN" sz="1300" b="1" spc="-85" dirty="0" err="1">
                <a:latin typeface="Arial"/>
                <a:cs typeface="Arial"/>
              </a:rPr>
              <a:t>rocédures</a:t>
            </a:r>
            <a:r>
              <a:rPr lang="fr-TN" sz="1300" b="1" spc="-85" dirty="0">
                <a:latin typeface="Arial"/>
                <a:cs typeface="Arial"/>
              </a:rPr>
              <a:t> de suivi</a:t>
            </a:r>
            <a:r>
              <a:rPr lang="fr-FR" sz="1300" b="1" spc="-85" dirty="0">
                <a:latin typeface="Arial"/>
                <a:cs typeface="Arial"/>
              </a:rPr>
              <a:t> :</a:t>
            </a:r>
            <a:endParaRPr lang="fr-TN" sz="1300" b="1" spc="-85" dirty="0">
              <a:latin typeface="Arial"/>
              <a:cs typeface="Arial"/>
            </a:endParaRPr>
          </a:p>
          <a:p>
            <a:pPr marL="405765" marR="8890" indent="-125730">
              <a:spcAft>
                <a:spcPts val="20"/>
              </a:spcAft>
              <a:buChar char="-"/>
              <a:tabLst>
                <a:tab pos="406400" algn="l"/>
              </a:tabLst>
            </a:pPr>
            <a:r>
              <a:rPr lang="fr-TN" sz="1300" spc="-5" dirty="0">
                <a:latin typeface="Carlito"/>
              </a:rPr>
              <a:t>Le Comité veille à ce que l'Investigateur Principal de la recherche s'engage, sans préjudice aux obligations réglementaires en la matière, à signaler tout changement qui surviendrait dans le protocole, tout évènement non anticipé, en particulier tout effet indésirable sérieux, survenant au cours du protocole de la recherche.</a:t>
            </a:r>
          </a:p>
          <a:p>
            <a:pPr marL="405765" indent="-125730">
              <a:buChar char="-"/>
              <a:tabLst>
                <a:tab pos="406400" algn="l"/>
              </a:tabLst>
            </a:pPr>
            <a:r>
              <a:rPr lang="fr-TN" sz="1300" spc="-5" dirty="0">
                <a:latin typeface="Carlito"/>
              </a:rPr>
              <a:t>Au terme du projet, l'Investigateur Principal de la recherche transmet son rapport final aux membres du </a:t>
            </a:r>
            <a:r>
              <a:rPr lang="fr-FR" sz="1300" spc="-5" dirty="0">
                <a:latin typeface="Carlito"/>
              </a:rPr>
              <a:t>comité d’éthique de l’institut Salah </a:t>
            </a:r>
            <a:r>
              <a:rPr lang="fr-FR" sz="1300" spc="-5" dirty="0" err="1">
                <a:latin typeface="Carlito"/>
              </a:rPr>
              <a:t>Azaiez</a:t>
            </a:r>
            <a:r>
              <a:rPr lang="fr-FR" sz="1300" spc="-5" dirty="0">
                <a:latin typeface="Carlito"/>
              </a:rPr>
              <a:t> . </a:t>
            </a:r>
            <a:endParaRPr lang="fr-FR" sz="1300" b="1" spc="-5" dirty="0">
              <a:latin typeface="Carlito"/>
            </a:endParaRPr>
          </a:p>
          <a:p>
            <a:pPr marL="405765" indent="-125730">
              <a:buChar char="-"/>
              <a:tabLst>
                <a:tab pos="406400" algn="l"/>
              </a:tabLst>
            </a:pPr>
            <a:endParaRPr lang="fr-FR" sz="1300" b="1" spc="-5" dirty="0">
              <a:latin typeface="Carlito"/>
              <a:cs typeface="Carlito"/>
            </a:endParaRPr>
          </a:p>
          <a:p>
            <a:pPr marL="192405">
              <a:lnSpc>
                <a:spcPct val="100000"/>
              </a:lnSpc>
            </a:pPr>
            <a:r>
              <a:rPr sz="1300" b="1" spc="-5" dirty="0">
                <a:latin typeface="Carlito"/>
                <a:cs typeface="Carlito"/>
              </a:rPr>
              <a:t>2-2 </a:t>
            </a:r>
            <a:r>
              <a:rPr sz="1300" u="sng" spc="-5" dirty="0">
                <a:uFill>
                  <a:solidFill>
                    <a:srgbClr val="000000"/>
                  </a:solidFill>
                </a:uFill>
                <a:latin typeface="Carlito"/>
                <a:cs typeface="Carlito"/>
              </a:rPr>
              <a:t>les réunions</a:t>
            </a:r>
            <a:r>
              <a:rPr sz="1300" spc="90" dirty="0">
                <a:latin typeface="Carlito"/>
                <a:cs typeface="Carlito"/>
              </a:rPr>
              <a:t> </a:t>
            </a:r>
            <a:r>
              <a:rPr sz="1300" spc="-5" dirty="0">
                <a:latin typeface="Carlito"/>
                <a:cs typeface="Carlito"/>
              </a:rPr>
              <a:t>:</a:t>
            </a:r>
            <a:endParaRPr sz="1300" dirty="0">
              <a:latin typeface="Carlito"/>
              <a:cs typeface="Carlito"/>
            </a:endParaRPr>
          </a:p>
          <a:p>
            <a:pPr>
              <a:lnSpc>
                <a:spcPct val="100000"/>
              </a:lnSpc>
            </a:pPr>
            <a:endParaRPr sz="1100" dirty="0">
              <a:latin typeface="Carlito"/>
              <a:cs typeface="Carlito"/>
            </a:endParaRPr>
          </a:p>
          <a:p>
            <a:pPr marL="12700" marR="8255" algn="just">
              <a:lnSpc>
                <a:spcPct val="117100"/>
              </a:lnSpc>
            </a:pPr>
            <a:r>
              <a:rPr sz="1300" spc="-75" dirty="0">
                <a:latin typeface="Arial"/>
                <a:cs typeface="Arial"/>
              </a:rPr>
              <a:t>Pour </a:t>
            </a:r>
            <a:r>
              <a:rPr sz="1300" spc="-45" dirty="0">
                <a:latin typeface="Arial"/>
                <a:cs typeface="Arial"/>
              </a:rPr>
              <a:t>accomplir </a:t>
            </a:r>
            <a:r>
              <a:rPr sz="1300" spc="-125" dirty="0">
                <a:latin typeface="Arial"/>
                <a:cs typeface="Arial"/>
              </a:rPr>
              <a:t>ses </a:t>
            </a:r>
            <a:r>
              <a:rPr sz="1300" spc="-65" dirty="0">
                <a:latin typeface="Arial"/>
                <a:cs typeface="Arial"/>
              </a:rPr>
              <a:t>missions, </a:t>
            </a:r>
            <a:r>
              <a:rPr sz="1300" spc="-40" dirty="0">
                <a:latin typeface="Arial"/>
                <a:cs typeface="Arial"/>
              </a:rPr>
              <a:t>le </a:t>
            </a:r>
            <a:r>
              <a:rPr sz="1300" spc="-35" dirty="0">
                <a:latin typeface="Arial"/>
                <a:cs typeface="Arial"/>
              </a:rPr>
              <a:t>comité </a:t>
            </a:r>
            <a:r>
              <a:rPr sz="1300" spc="-25" dirty="0">
                <a:latin typeface="Arial"/>
                <a:cs typeface="Arial"/>
              </a:rPr>
              <a:t>d’éthique </a:t>
            </a:r>
            <a:r>
              <a:rPr sz="1300" spc="-114" dirty="0">
                <a:latin typeface="Arial"/>
                <a:cs typeface="Arial"/>
              </a:rPr>
              <a:t>se </a:t>
            </a:r>
            <a:r>
              <a:rPr sz="1300" spc="-15" dirty="0">
                <a:latin typeface="Arial"/>
                <a:cs typeface="Arial"/>
              </a:rPr>
              <a:t>réunit </a:t>
            </a:r>
            <a:r>
              <a:rPr sz="1300" b="1" dirty="0">
                <a:solidFill>
                  <a:srgbClr val="FF0000"/>
                </a:solidFill>
                <a:latin typeface="Carlito"/>
                <a:cs typeface="Carlito"/>
              </a:rPr>
              <a:t>au </a:t>
            </a:r>
            <a:r>
              <a:rPr sz="1300" b="1" spc="-10" dirty="0">
                <a:solidFill>
                  <a:srgbClr val="FF0000"/>
                </a:solidFill>
                <a:latin typeface="Carlito"/>
                <a:cs typeface="Carlito"/>
              </a:rPr>
              <a:t>moins </a:t>
            </a:r>
            <a:r>
              <a:rPr sz="1300" b="1" spc="-5" dirty="0">
                <a:solidFill>
                  <a:srgbClr val="FF0000"/>
                </a:solidFill>
                <a:latin typeface="Carlito"/>
                <a:cs typeface="Carlito"/>
              </a:rPr>
              <a:t>6 </a:t>
            </a:r>
            <a:r>
              <a:rPr sz="1300" b="1" spc="-10" dirty="0">
                <a:solidFill>
                  <a:srgbClr val="FF0000"/>
                </a:solidFill>
                <a:latin typeface="Carlito"/>
                <a:cs typeface="Carlito"/>
              </a:rPr>
              <a:t>fois </a:t>
            </a:r>
            <a:r>
              <a:rPr sz="1300" b="1" spc="-5" dirty="0">
                <a:solidFill>
                  <a:srgbClr val="FF0000"/>
                </a:solidFill>
                <a:latin typeface="Carlito"/>
                <a:cs typeface="Carlito"/>
              </a:rPr>
              <a:t>par </a:t>
            </a:r>
            <a:r>
              <a:rPr sz="1300" b="1" dirty="0">
                <a:solidFill>
                  <a:srgbClr val="FF0000"/>
                </a:solidFill>
                <a:latin typeface="Carlito"/>
                <a:cs typeface="Carlito"/>
              </a:rPr>
              <a:t>an </a:t>
            </a:r>
            <a:r>
              <a:rPr sz="1300" spc="-5" dirty="0">
                <a:latin typeface="Carlito"/>
                <a:cs typeface="Carlito"/>
              </a:rPr>
              <a:t>et chaque </a:t>
            </a:r>
            <a:r>
              <a:rPr sz="1300" spc="-10" dirty="0">
                <a:latin typeface="Carlito"/>
                <a:cs typeface="Carlito"/>
              </a:rPr>
              <a:t>fois  </a:t>
            </a:r>
            <a:r>
              <a:rPr sz="1300" spc="-15" dirty="0">
                <a:latin typeface="Arial"/>
                <a:cs typeface="Arial"/>
              </a:rPr>
              <a:t>qu’il </a:t>
            </a:r>
            <a:r>
              <a:rPr sz="1300" spc="-80" dirty="0">
                <a:latin typeface="Arial"/>
                <a:cs typeface="Arial"/>
              </a:rPr>
              <a:t>sera</a:t>
            </a:r>
            <a:r>
              <a:rPr sz="1300" spc="-120" dirty="0">
                <a:latin typeface="Arial"/>
                <a:cs typeface="Arial"/>
              </a:rPr>
              <a:t> </a:t>
            </a:r>
            <a:r>
              <a:rPr sz="1300" spc="-70" dirty="0">
                <a:latin typeface="Arial"/>
                <a:cs typeface="Arial"/>
              </a:rPr>
              <a:t>nécessaire.</a:t>
            </a:r>
            <a:endParaRPr sz="1300" dirty="0">
              <a:latin typeface="Arial"/>
              <a:cs typeface="Arial"/>
            </a:endParaRPr>
          </a:p>
          <a:p>
            <a:pPr marL="12700" marR="13970" algn="just">
              <a:lnSpc>
                <a:spcPct val="116900"/>
              </a:lnSpc>
            </a:pPr>
            <a:r>
              <a:rPr sz="1300" spc="-5" dirty="0">
                <a:latin typeface="Carlito"/>
                <a:cs typeface="Carlito"/>
              </a:rPr>
              <a:t>Une invitation avec accusé </a:t>
            </a:r>
            <a:r>
              <a:rPr sz="1300" spc="-10" dirty="0">
                <a:latin typeface="Carlito"/>
                <a:cs typeface="Carlito"/>
              </a:rPr>
              <a:t>de </a:t>
            </a:r>
            <a:r>
              <a:rPr sz="1300" dirty="0">
                <a:latin typeface="Carlito"/>
                <a:cs typeface="Carlito"/>
              </a:rPr>
              <a:t>réception </a:t>
            </a:r>
            <a:r>
              <a:rPr sz="1300" spc="-5" dirty="0">
                <a:latin typeface="Carlito"/>
                <a:cs typeface="Carlito"/>
              </a:rPr>
              <a:t>est envoyée </a:t>
            </a:r>
            <a:r>
              <a:rPr sz="1300" spc="-10" dirty="0">
                <a:latin typeface="Carlito"/>
                <a:cs typeface="Carlito"/>
              </a:rPr>
              <a:t>par le </a:t>
            </a:r>
            <a:r>
              <a:rPr sz="1300" spc="-5" dirty="0">
                <a:latin typeface="Carlito"/>
                <a:cs typeface="Carlito"/>
              </a:rPr>
              <a:t>secrétaire général, sous </a:t>
            </a:r>
            <a:r>
              <a:rPr sz="1300" dirty="0">
                <a:latin typeface="Carlito"/>
                <a:cs typeface="Carlito"/>
              </a:rPr>
              <a:t>approbation  </a:t>
            </a:r>
            <a:r>
              <a:rPr sz="1300" spc="-10" dirty="0">
                <a:latin typeface="Carlito"/>
                <a:cs typeface="Carlito"/>
              </a:rPr>
              <a:t>du présid</a:t>
            </a:r>
            <a:r>
              <a:rPr sz="1300" spc="-10" dirty="0">
                <a:latin typeface="Arial"/>
                <a:cs typeface="Arial"/>
              </a:rPr>
              <a:t>ent </a:t>
            </a:r>
            <a:r>
              <a:rPr sz="1300" spc="-50" dirty="0">
                <a:latin typeface="Arial"/>
                <a:cs typeface="Arial"/>
              </a:rPr>
              <a:t>du </a:t>
            </a:r>
            <a:r>
              <a:rPr sz="1300" spc="-30" dirty="0">
                <a:latin typeface="Arial"/>
                <a:cs typeface="Arial"/>
              </a:rPr>
              <a:t>comité d’éthique, </a:t>
            </a:r>
            <a:r>
              <a:rPr sz="1300" spc="-75" dirty="0">
                <a:latin typeface="Arial"/>
                <a:cs typeface="Arial"/>
              </a:rPr>
              <a:t>aux </a:t>
            </a:r>
            <a:r>
              <a:rPr sz="1300" spc="-25" dirty="0">
                <a:latin typeface="Arial"/>
                <a:cs typeface="Arial"/>
              </a:rPr>
              <a:t>différents </a:t>
            </a:r>
            <a:r>
              <a:rPr sz="1300" spc="-60" dirty="0">
                <a:latin typeface="Arial"/>
                <a:cs typeface="Arial"/>
              </a:rPr>
              <a:t>membres </a:t>
            </a:r>
            <a:r>
              <a:rPr sz="1300" spc="-40" dirty="0">
                <a:latin typeface="Arial"/>
                <a:cs typeface="Arial"/>
              </a:rPr>
              <a:t>du </a:t>
            </a:r>
            <a:r>
              <a:rPr sz="1300" spc="-30" dirty="0">
                <a:latin typeface="Arial"/>
                <a:cs typeface="Arial"/>
              </a:rPr>
              <a:t>comité, </a:t>
            </a:r>
            <a:r>
              <a:rPr sz="1300" spc="-75" dirty="0">
                <a:latin typeface="Arial"/>
                <a:cs typeface="Arial"/>
              </a:rPr>
              <a:t>les </a:t>
            </a:r>
            <a:r>
              <a:rPr sz="1300" spc="-55" dirty="0">
                <a:latin typeface="Arial"/>
                <a:cs typeface="Arial"/>
              </a:rPr>
              <a:t>avisant </a:t>
            </a:r>
            <a:r>
              <a:rPr sz="1300" spc="-95" dirty="0">
                <a:latin typeface="Arial"/>
                <a:cs typeface="Arial"/>
              </a:rPr>
              <a:t>des </a:t>
            </a:r>
            <a:r>
              <a:rPr sz="1300" spc="-60" dirty="0">
                <a:latin typeface="Arial"/>
                <a:cs typeface="Arial"/>
              </a:rPr>
              <a:t>dates  </a:t>
            </a:r>
            <a:r>
              <a:rPr sz="1300" spc="-10" dirty="0">
                <a:latin typeface="Carlito"/>
                <a:cs typeface="Carlito"/>
              </a:rPr>
              <a:t>prévues des </a:t>
            </a:r>
            <a:r>
              <a:rPr sz="1300" dirty="0">
                <a:latin typeface="Carlito"/>
                <a:cs typeface="Carlito"/>
              </a:rPr>
              <a:t>éventuelles</a:t>
            </a:r>
            <a:r>
              <a:rPr sz="1300" spc="20" dirty="0">
                <a:latin typeface="Carlito"/>
                <a:cs typeface="Carlito"/>
              </a:rPr>
              <a:t> </a:t>
            </a:r>
            <a:r>
              <a:rPr sz="1300" spc="-5" dirty="0">
                <a:latin typeface="Carlito"/>
                <a:cs typeface="Carlito"/>
              </a:rPr>
              <a:t>réunions.</a:t>
            </a:r>
            <a:endParaRPr sz="1300" dirty="0">
              <a:latin typeface="Carlito"/>
              <a:cs typeface="Carlito"/>
            </a:endParaRPr>
          </a:p>
          <a:p>
            <a:pPr marL="12700" marR="5080" algn="just">
              <a:lnSpc>
                <a:spcPts val="1830"/>
              </a:lnSpc>
              <a:spcBef>
                <a:spcPts val="100"/>
              </a:spcBef>
            </a:pPr>
            <a:r>
              <a:rPr sz="1300" dirty="0">
                <a:latin typeface="Carlito"/>
                <a:cs typeface="Carlito"/>
              </a:rPr>
              <a:t>Un </a:t>
            </a:r>
            <a:r>
              <a:rPr sz="1300" b="1" spc="-5" dirty="0">
                <a:latin typeface="Carlito"/>
                <a:cs typeface="Carlito"/>
              </a:rPr>
              <a:t>nombre minimum </a:t>
            </a:r>
            <a:r>
              <a:rPr sz="1300" b="1" spc="5" dirty="0">
                <a:latin typeface="Carlito"/>
                <a:cs typeface="Carlito"/>
              </a:rPr>
              <a:t>de </a:t>
            </a:r>
            <a:r>
              <a:rPr sz="1300" b="1" spc="-5" dirty="0">
                <a:latin typeface="Carlito"/>
                <a:cs typeface="Carlito"/>
              </a:rPr>
              <a:t>5 membres </a:t>
            </a:r>
            <a:r>
              <a:rPr sz="1300" b="1" dirty="0">
                <a:latin typeface="Carlito"/>
                <a:cs typeface="Carlito"/>
              </a:rPr>
              <a:t>votants </a:t>
            </a:r>
            <a:r>
              <a:rPr sz="1300" spc="-5" dirty="0">
                <a:latin typeface="Carlito"/>
                <a:cs typeface="Carlito"/>
              </a:rPr>
              <a:t>est nécessaire à chaque </a:t>
            </a:r>
            <a:r>
              <a:rPr sz="1300" dirty="0">
                <a:latin typeface="Carlito"/>
                <a:cs typeface="Carlito"/>
              </a:rPr>
              <a:t>réunion </a:t>
            </a:r>
            <a:r>
              <a:rPr sz="1300" spc="-10" dirty="0">
                <a:latin typeface="Carlito"/>
                <a:cs typeface="Carlito"/>
              </a:rPr>
              <a:t>pour </a:t>
            </a:r>
            <a:r>
              <a:rPr sz="1300" spc="-5" dirty="0">
                <a:latin typeface="Carlito"/>
                <a:cs typeface="Carlito"/>
              </a:rPr>
              <a:t>permettre  </a:t>
            </a:r>
            <a:r>
              <a:rPr sz="1300" spc="-10" dirty="0">
                <a:latin typeface="Carlito"/>
                <a:cs typeface="Carlito"/>
              </a:rPr>
              <a:t>une </a:t>
            </a:r>
            <a:r>
              <a:rPr sz="1300" spc="-5" dirty="0">
                <a:latin typeface="Carlito"/>
                <a:cs typeface="Carlito"/>
              </a:rPr>
              <a:t>délibération. </a:t>
            </a:r>
            <a:r>
              <a:rPr sz="1300" b="1" dirty="0">
                <a:latin typeface="Carlito"/>
                <a:cs typeface="Carlito"/>
              </a:rPr>
              <a:t>Au cas </a:t>
            </a:r>
            <a:r>
              <a:rPr sz="1300" b="1" spc="-5" dirty="0">
                <a:latin typeface="Carlito"/>
                <a:cs typeface="Carlito"/>
              </a:rPr>
              <a:t>où </a:t>
            </a:r>
            <a:r>
              <a:rPr sz="1300" b="1" spc="-10" dirty="0">
                <a:latin typeface="Carlito"/>
                <a:cs typeface="Carlito"/>
              </a:rPr>
              <a:t>le </a:t>
            </a:r>
            <a:r>
              <a:rPr sz="1300" b="1" dirty="0">
                <a:latin typeface="Carlito"/>
                <a:cs typeface="Carlito"/>
              </a:rPr>
              <a:t>comité </a:t>
            </a:r>
            <a:r>
              <a:rPr sz="1300" b="1" spc="-5" dirty="0">
                <a:latin typeface="Carlito"/>
                <a:cs typeface="Carlito"/>
              </a:rPr>
              <a:t>ne peut </a:t>
            </a:r>
            <a:r>
              <a:rPr sz="1300" b="1" dirty="0">
                <a:latin typeface="Carlito"/>
                <a:cs typeface="Carlito"/>
              </a:rPr>
              <a:t>trancher </a:t>
            </a:r>
            <a:r>
              <a:rPr sz="1300" b="1" spc="-5" dirty="0">
                <a:latin typeface="Carlito"/>
                <a:cs typeface="Carlito"/>
              </a:rPr>
              <a:t>(nombre de votes favorables = </a:t>
            </a:r>
            <a:r>
              <a:rPr sz="1300" b="1" dirty="0">
                <a:latin typeface="Carlito"/>
                <a:cs typeface="Carlito"/>
              </a:rPr>
              <a:t>nombre  </a:t>
            </a:r>
            <a:r>
              <a:rPr sz="1300" b="1" spc="-5" dirty="0">
                <a:latin typeface="Carlito"/>
                <a:cs typeface="Carlito"/>
              </a:rPr>
              <a:t>de votes défavorables), </a:t>
            </a:r>
            <a:r>
              <a:rPr sz="1300" b="1" spc="-10" dirty="0">
                <a:latin typeface="Carlito"/>
                <a:cs typeface="Carlito"/>
              </a:rPr>
              <a:t>la </a:t>
            </a:r>
            <a:r>
              <a:rPr sz="1300" b="1" spc="-5" dirty="0">
                <a:latin typeface="Carlito"/>
                <a:cs typeface="Carlito"/>
              </a:rPr>
              <a:t>voix du président </a:t>
            </a:r>
            <a:r>
              <a:rPr sz="1300" b="1" dirty="0">
                <a:latin typeface="Carlito"/>
                <a:cs typeface="Carlito"/>
              </a:rPr>
              <a:t>compte </a:t>
            </a:r>
            <a:r>
              <a:rPr sz="1300" b="1" spc="-5" dirty="0">
                <a:latin typeface="Carlito"/>
                <a:cs typeface="Carlito"/>
              </a:rPr>
              <a:t>double.</a:t>
            </a:r>
            <a:endParaRPr sz="1300" dirty="0">
              <a:latin typeface="Carlito"/>
              <a:cs typeface="Carlito"/>
            </a:endParaRPr>
          </a:p>
          <a:p>
            <a:pPr marL="12700" algn="just">
              <a:lnSpc>
                <a:spcPct val="100000"/>
              </a:lnSpc>
              <a:spcBef>
                <a:spcPts val="150"/>
              </a:spcBef>
            </a:pPr>
            <a:r>
              <a:rPr sz="1300" b="1" dirty="0">
                <a:latin typeface="Carlito"/>
                <a:cs typeface="Carlito"/>
              </a:rPr>
              <a:t>Au cas </a:t>
            </a:r>
            <a:r>
              <a:rPr sz="1300" b="1" spc="-5" dirty="0">
                <a:latin typeface="Carlito"/>
                <a:cs typeface="Carlito"/>
              </a:rPr>
              <a:t>où </a:t>
            </a:r>
            <a:r>
              <a:rPr sz="1300" b="1" spc="-75" dirty="0">
                <a:latin typeface="Arial"/>
                <a:cs typeface="Arial"/>
              </a:rPr>
              <a:t>l’investigateur </a:t>
            </a:r>
            <a:r>
              <a:rPr sz="1300" b="1" spc="-85" dirty="0">
                <a:latin typeface="Arial"/>
                <a:cs typeface="Arial"/>
              </a:rPr>
              <a:t>de </a:t>
            </a:r>
            <a:r>
              <a:rPr sz="1300" b="1" spc="-55" dirty="0">
                <a:latin typeface="Arial"/>
                <a:cs typeface="Arial"/>
              </a:rPr>
              <a:t>l’étude </a:t>
            </a:r>
            <a:r>
              <a:rPr sz="1300" b="1" spc="-90" dirty="0">
                <a:latin typeface="Arial"/>
                <a:cs typeface="Arial"/>
              </a:rPr>
              <a:t>est  </a:t>
            </a:r>
            <a:r>
              <a:rPr sz="1300" b="1" spc="-100" dirty="0">
                <a:latin typeface="Arial"/>
                <a:cs typeface="Arial"/>
              </a:rPr>
              <a:t>un  </a:t>
            </a:r>
            <a:r>
              <a:rPr sz="1300" b="1" spc="-90" dirty="0">
                <a:latin typeface="Arial"/>
                <a:cs typeface="Arial"/>
              </a:rPr>
              <a:t>membre </a:t>
            </a:r>
            <a:r>
              <a:rPr sz="1300" b="1" spc="-100" dirty="0">
                <a:latin typeface="Arial"/>
                <a:cs typeface="Arial"/>
              </a:rPr>
              <a:t>du  </a:t>
            </a:r>
            <a:r>
              <a:rPr sz="1300" b="1" spc="-80" dirty="0">
                <a:latin typeface="Arial"/>
                <a:cs typeface="Arial"/>
              </a:rPr>
              <a:t>comité  </a:t>
            </a:r>
            <a:r>
              <a:rPr sz="1300" b="1" spc="-65" dirty="0">
                <a:latin typeface="Arial"/>
                <a:cs typeface="Arial"/>
              </a:rPr>
              <a:t>d’éthique, </a:t>
            </a:r>
            <a:r>
              <a:rPr sz="1300" b="1" spc="-50" dirty="0">
                <a:latin typeface="Arial"/>
                <a:cs typeface="Arial"/>
              </a:rPr>
              <a:t>il </a:t>
            </a:r>
            <a:r>
              <a:rPr sz="1300" b="1" spc="-65" dirty="0">
                <a:latin typeface="Arial"/>
                <a:cs typeface="Arial"/>
              </a:rPr>
              <a:t>peut </a:t>
            </a:r>
            <a:r>
              <a:rPr sz="1300" b="1" spc="-105" dirty="0">
                <a:latin typeface="Arial"/>
                <a:cs typeface="Arial"/>
              </a:rPr>
              <a:t>assister  </a:t>
            </a:r>
            <a:r>
              <a:rPr sz="1300" b="1" spc="-85" dirty="0">
                <a:latin typeface="Arial"/>
                <a:cs typeface="Arial"/>
              </a:rPr>
              <a:t>à </a:t>
            </a:r>
            <a:r>
              <a:rPr sz="1300" b="1" spc="-30" dirty="0">
                <a:latin typeface="Arial"/>
                <a:cs typeface="Arial"/>
              </a:rPr>
              <a:t> </a:t>
            </a:r>
            <a:r>
              <a:rPr sz="1300" b="1" spc="-70" dirty="0">
                <a:latin typeface="Arial"/>
                <a:cs typeface="Arial"/>
              </a:rPr>
              <a:t>la</a:t>
            </a:r>
            <a:endParaRPr sz="1300" dirty="0">
              <a:latin typeface="Arial"/>
              <a:cs typeface="Arial"/>
            </a:endParaRPr>
          </a:p>
          <a:p>
            <a:pPr marL="12700" algn="just">
              <a:lnSpc>
                <a:spcPct val="100000"/>
              </a:lnSpc>
              <a:spcBef>
                <a:spcPts val="265"/>
              </a:spcBef>
            </a:pPr>
            <a:r>
              <a:rPr sz="1300" b="1" spc="-5" dirty="0">
                <a:latin typeface="Carlito"/>
                <a:cs typeface="Carlito"/>
              </a:rPr>
              <a:t>réunion,</a:t>
            </a:r>
            <a:r>
              <a:rPr sz="1300" b="1" spc="60" dirty="0">
                <a:latin typeface="Carlito"/>
                <a:cs typeface="Carlito"/>
              </a:rPr>
              <a:t> </a:t>
            </a:r>
            <a:r>
              <a:rPr sz="1300" b="1" spc="-5" dirty="0">
                <a:latin typeface="Carlito"/>
                <a:cs typeface="Carlito"/>
              </a:rPr>
              <a:t>mais</a:t>
            </a:r>
            <a:r>
              <a:rPr sz="1300" b="1" spc="45" dirty="0">
                <a:latin typeface="Carlito"/>
                <a:cs typeface="Carlito"/>
              </a:rPr>
              <a:t> </a:t>
            </a:r>
            <a:r>
              <a:rPr sz="1300" b="1" spc="5" dirty="0">
                <a:latin typeface="Carlito"/>
                <a:cs typeface="Carlito"/>
              </a:rPr>
              <a:t>ne</a:t>
            </a:r>
            <a:r>
              <a:rPr sz="1300" b="1" spc="35" dirty="0">
                <a:latin typeface="Carlito"/>
                <a:cs typeface="Carlito"/>
              </a:rPr>
              <a:t> </a:t>
            </a:r>
            <a:r>
              <a:rPr sz="1300" b="1" dirty="0">
                <a:latin typeface="Carlito"/>
                <a:cs typeface="Carlito"/>
              </a:rPr>
              <a:t>peut</a:t>
            </a:r>
            <a:r>
              <a:rPr sz="1300" b="1" spc="50" dirty="0">
                <a:latin typeface="Carlito"/>
                <a:cs typeface="Carlito"/>
              </a:rPr>
              <a:t> </a:t>
            </a:r>
            <a:r>
              <a:rPr sz="1300" b="1" spc="-5" dirty="0">
                <a:latin typeface="Carlito"/>
                <a:cs typeface="Carlito"/>
              </a:rPr>
              <a:t>en</a:t>
            </a:r>
            <a:r>
              <a:rPr sz="1300" b="1" spc="60" dirty="0">
                <a:latin typeface="Carlito"/>
                <a:cs typeface="Carlito"/>
              </a:rPr>
              <a:t> </a:t>
            </a:r>
            <a:r>
              <a:rPr sz="1300" b="1" dirty="0">
                <a:latin typeface="Carlito"/>
                <a:cs typeface="Carlito"/>
              </a:rPr>
              <a:t>aucun</a:t>
            </a:r>
            <a:r>
              <a:rPr sz="1300" b="1" spc="40" dirty="0">
                <a:latin typeface="Carlito"/>
                <a:cs typeface="Carlito"/>
              </a:rPr>
              <a:t> </a:t>
            </a:r>
            <a:r>
              <a:rPr sz="1300" b="1" dirty="0">
                <a:latin typeface="Carlito"/>
                <a:cs typeface="Carlito"/>
              </a:rPr>
              <a:t>cas</a:t>
            </a:r>
            <a:r>
              <a:rPr sz="1300" b="1" spc="50" dirty="0">
                <a:latin typeface="Carlito"/>
                <a:cs typeface="Carlito"/>
              </a:rPr>
              <a:t> </a:t>
            </a:r>
            <a:r>
              <a:rPr sz="1300" b="1" dirty="0">
                <a:latin typeface="Carlito"/>
                <a:cs typeface="Carlito"/>
              </a:rPr>
              <a:t>donner</a:t>
            </a:r>
            <a:r>
              <a:rPr sz="1300" b="1" spc="80" dirty="0">
                <a:latin typeface="Carlito"/>
                <a:cs typeface="Carlito"/>
              </a:rPr>
              <a:t> </a:t>
            </a:r>
            <a:r>
              <a:rPr sz="1300" b="1" spc="-5" dirty="0">
                <a:latin typeface="Carlito"/>
                <a:cs typeface="Carlito"/>
              </a:rPr>
              <a:t>un</a:t>
            </a:r>
            <a:r>
              <a:rPr sz="1300" b="1" spc="40" dirty="0">
                <a:latin typeface="Carlito"/>
                <a:cs typeface="Carlito"/>
              </a:rPr>
              <a:t> </a:t>
            </a:r>
            <a:r>
              <a:rPr sz="1300" b="1" spc="-5" dirty="0">
                <a:latin typeface="Carlito"/>
                <a:cs typeface="Carlito"/>
              </a:rPr>
              <a:t>avis</a:t>
            </a:r>
            <a:r>
              <a:rPr sz="1300" b="1" spc="50" dirty="0">
                <a:latin typeface="Carlito"/>
                <a:cs typeface="Carlito"/>
              </a:rPr>
              <a:t> </a:t>
            </a:r>
            <a:r>
              <a:rPr sz="1300" b="1" spc="-5" dirty="0">
                <a:latin typeface="Carlito"/>
                <a:cs typeface="Carlito"/>
              </a:rPr>
              <a:t>ou</a:t>
            </a:r>
            <a:r>
              <a:rPr sz="1300" b="1" spc="60" dirty="0">
                <a:latin typeface="Carlito"/>
                <a:cs typeface="Carlito"/>
              </a:rPr>
              <a:t> </a:t>
            </a:r>
            <a:r>
              <a:rPr sz="1300" b="1" spc="-5" dirty="0">
                <a:latin typeface="Carlito"/>
                <a:cs typeface="Carlito"/>
              </a:rPr>
              <a:t>voter. </a:t>
            </a:r>
            <a:r>
              <a:rPr sz="1300" b="1" spc="155" dirty="0">
                <a:latin typeface="Carlito"/>
                <a:cs typeface="Carlito"/>
              </a:rPr>
              <a:t> </a:t>
            </a:r>
            <a:r>
              <a:rPr sz="1300" spc="-15" dirty="0">
                <a:latin typeface="Arial"/>
                <a:cs typeface="Arial"/>
              </a:rPr>
              <a:t>L’in</a:t>
            </a:r>
            <a:r>
              <a:rPr sz="1300" spc="-15" dirty="0">
                <a:latin typeface="Carlito"/>
                <a:cs typeface="Carlito"/>
              </a:rPr>
              <a:t>vestigateur</a:t>
            </a:r>
            <a:r>
              <a:rPr sz="1300" spc="50" dirty="0">
                <a:latin typeface="Carlito"/>
                <a:cs typeface="Carlito"/>
              </a:rPr>
              <a:t> </a:t>
            </a:r>
            <a:r>
              <a:rPr sz="1300" spc="-5" dirty="0">
                <a:latin typeface="Carlito"/>
                <a:cs typeface="Carlito"/>
              </a:rPr>
              <a:t>peut</a:t>
            </a:r>
            <a:r>
              <a:rPr sz="1300" spc="35" dirty="0">
                <a:latin typeface="Carlito"/>
                <a:cs typeface="Carlito"/>
              </a:rPr>
              <a:t> </a:t>
            </a:r>
            <a:r>
              <a:rPr sz="1300" dirty="0">
                <a:latin typeface="Carlito"/>
                <a:cs typeface="Carlito"/>
              </a:rPr>
              <a:t>donner</a:t>
            </a:r>
            <a:r>
              <a:rPr sz="1300" spc="45" dirty="0">
                <a:latin typeface="Carlito"/>
                <a:cs typeface="Carlito"/>
              </a:rPr>
              <a:t> </a:t>
            </a:r>
            <a:r>
              <a:rPr sz="1300" spc="-10" dirty="0">
                <a:latin typeface="Carlito"/>
                <a:cs typeface="Carlito"/>
              </a:rPr>
              <a:t>des</a:t>
            </a:r>
            <a:endParaRPr sz="1300" dirty="0">
              <a:latin typeface="Carlito"/>
              <a:cs typeface="Carlito"/>
            </a:endParaRPr>
          </a:p>
          <a:p>
            <a:pPr marL="12700" marR="15875" algn="just">
              <a:lnSpc>
                <a:spcPct val="116900"/>
              </a:lnSpc>
            </a:pPr>
            <a:r>
              <a:rPr sz="1300" spc="-30" dirty="0">
                <a:latin typeface="Arial"/>
                <a:cs typeface="Arial"/>
              </a:rPr>
              <a:t>informations </a:t>
            </a:r>
            <a:r>
              <a:rPr sz="1300" spc="-55" dirty="0">
                <a:latin typeface="Arial"/>
                <a:cs typeface="Arial"/>
              </a:rPr>
              <a:t>sur </a:t>
            </a:r>
            <a:r>
              <a:rPr sz="1300" spc="15" dirty="0">
                <a:latin typeface="Arial"/>
                <a:cs typeface="Arial"/>
              </a:rPr>
              <a:t>tout </a:t>
            </a:r>
            <a:r>
              <a:rPr sz="1300" spc="-65" dirty="0">
                <a:latin typeface="Arial"/>
                <a:cs typeface="Arial"/>
              </a:rPr>
              <a:t>aspect </a:t>
            </a:r>
            <a:r>
              <a:rPr sz="1300" spc="-45" dirty="0">
                <a:latin typeface="Arial"/>
                <a:cs typeface="Arial"/>
              </a:rPr>
              <a:t>concernant </a:t>
            </a:r>
            <a:r>
              <a:rPr sz="1300" spc="-20" dirty="0">
                <a:latin typeface="Arial"/>
                <a:cs typeface="Arial"/>
              </a:rPr>
              <a:t>l’étude, </a:t>
            </a:r>
            <a:r>
              <a:rPr sz="1300" spc="-75" dirty="0">
                <a:latin typeface="Arial"/>
                <a:cs typeface="Arial"/>
              </a:rPr>
              <a:t>mais </a:t>
            </a:r>
            <a:r>
              <a:rPr sz="1300" spc="-70" dirty="0">
                <a:latin typeface="Arial"/>
                <a:cs typeface="Arial"/>
              </a:rPr>
              <a:t>ne </a:t>
            </a:r>
            <a:r>
              <a:rPr sz="1300" spc="-30" dirty="0">
                <a:latin typeface="Arial"/>
                <a:cs typeface="Arial"/>
              </a:rPr>
              <a:t>peut </a:t>
            </a:r>
            <a:r>
              <a:rPr sz="1300" spc="-65" dirty="0">
                <a:latin typeface="Arial"/>
                <a:cs typeface="Arial"/>
              </a:rPr>
              <a:t>en </a:t>
            </a:r>
            <a:r>
              <a:rPr sz="1300" spc="-70" dirty="0">
                <a:latin typeface="Arial"/>
                <a:cs typeface="Arial"/>
              </a:rPr>
              <a:t>aucun </a:t>
            </a:r>
            <a:r>
              <a:rPr sz="1300" spc="-114" dirty="0">
                <a:latin typeface="Arial"/>
                <a:cs typeface="Arial"/>
              </a:rPr>
              <a:t>cas </a:t>
            </a:r>
            <a:r>
              <a:rPr sz="1300" spc="-20" dirty="0">
                <a:latin typeface="Arial"/>
                <a:cs typeface="Arial"/>
              </a:rPr>
              <a:t>voter </a:t>
            </a:r>
            <a:r>
              <a:rPr sz="1300" spc="-50" dirty="0">
                <a:latin typeface="Arial"/>
                <a:cs typeface="Arial"/>
              </a:rPr>
              <a:t>ou </a:t>
            </a:r>
            <a:r>
              <a:rPr sz="1300" spc="-30" dirty="0">
                <a:latin typeface="Arial"/>
                <a:cs typeface="Arial"/>
              </a:rPr>
              <a:t>participer  </a:t>
            </a:r>
            <a:r>
              <a:rPr sz="1300" spc="-10" dirty="0">
                <a:latin typeface="Carlito"/>
                <a:cs typeface="Carlito"/>
              </a:rPr>
              <a:t>aux</a:t>
            </a:r>
            <a:r>
              <a:rPr sz="1300" dirty="0">
                <a:latin typeface="Carlito"/>
                <a:cs typeface="Carlito"/>
              </a:rPr>
              <a:t> </a:t>
            </a:r>
            <a:r>
              <a:rPr sz="1300" spc="-5" dirty="0">
                <a:latin typeface="Carlito"/>
                <a:cs typeface="Carlito"/>
              </a:rPr>
              <a:t>délibérations.</a:t>
            </a:r>
            <a:endParaRPr sz="1300" dirty="0">
              <a:latin typeface="Carlito"/>
              <a:cs typeface="Carlito"/>
            </a:endParaRPr>
          </a:p>
          <a:p>
            <a:pPr marL="12700" marR="12700" algn="just">
              <a:lnSpc>
                <a:spcPct val="116900"/>
              </a:lnSpc>
            </a:pPr>
            <a:r>
              <a:rPr sz="1300" b="1" spc="-160" dirty="0">
                <a:latin typeface="Arial"/>
                <a:cs typeface="Arial"/>
              </a:rPr>
              <a:t>Le </a:t>
            </a:r>
            <a:r>
              <a:rPr sz="1300" b="1" spc="-80" dirty="0">
                <a:latin typeface="Arial"/>
                <a:cs typeface="Arial"/>
              </a:rPr>
              <a:t>comité </a:t>
            </a:r>
            <a:r>
              <a:rPr sz="1300" b="1" spc="-70" dirty="0">
                <a:latin typeface="Arial"/>
                <a:cs typeface="Arial"/>
              </a:rPr>
              <a:t>d’éthique </a:t>
            </a:r>
            <a:r>
              <a:rPr sz="1300" b="1" spc="-60" dirty="0">
                <a:latin typeface="Arial"/>
                <a:cs typeface="Arial"/>
              </a:rPr>
              <a:t>peut inviter </a:t>
            </a:r>
            <a:r>
              <a:rPr sz="1300" b="1" spc="-100" dirty="0">
                <a:latin typeface="Arial"/>
                <a:cs typeface="Arial"/>
              </a:rPr>
              <a:t>un </a:t>
            </a:r>
            <a:r>
              <a:rPr sz="1300" b="1" spc="-70" dirty="0">
                <a:latin typeface="Arial"/>
                <a:cs typeface="Arial"/>
              </a:rPr>
              <a:t>expert </a:t>
            </a:r>
            <a:r>
              <a:rPr sz="1300" b="1" spc="-110" dirty="0">
                <a:latin typeface="Arial"/>
                <a:cs typeface="Arial"/>
              </a:rPr>
              <a:t>spécialisé </a:t>
            </a:r>
            <a:r>
              <a:rPr sz="1300" spc="-10" dirty="0">
                <a:latin typeface="Carlito"/>
                <a:cs typeface="Carlito"/>
              </a:rPr>
              <a:t>pour </a:t>
            </a:r>
            <a:r>
              <a:rPr sz="1300" spc="-5" dirty="0">
                <a:latin typeface="Carlito"/>
                <a:cs typeface="Carlito"/>
              </a:rPr>
              <a:t>assister à </a:t>
            </a:r>
            <a:r>
              <a:rPr sz="1300" spc="-10" dirty="0">
                <a:latin typeface="Carlito"/>
                <a:cs typeface="Carlito"/>
              </a:rPr>
              <a:t>la </a:t>
            </a:r>
            <a:r>
              <a:rPr sz="1300" spc="-5" dirty="0">
                <a:latin typeface="Carlito"/>
                <a:cs typeface="Carlito"/>
              </a:rPr>
              <a:t>réunion si sa présence  </a:t>
            </a:r>
            <a:r>
              <a:rPr sz="1300" spc="-10" dirty="0">
                <a:latin typeface="Carlito"/>
                <a:cs typeface="Carlito"/>
              </a:rPr>
              <a:t>peut </a:t>
            </a:r>
            <a:r>
              <a:rPr sz="1300" spc="-5" dirty="0">
                <a:latin typeface="Carlito"/>
                <a:cs typeface="Carlito"/>
              </a:rPr>
              <a:t>contribuer à </a:t>
            </a:r>
            <a:r>
              <a:rPr sz="1300" spc="-55" dirty="0">
                <a:latin typeface="Arial"/>
                <a:cs typeface="Arial"/>
              </a:rPr>
              <a:t>la prise </a:t>
            </a:r>
            <a:r>
              <a:rPr sz="1300" spc="-40" dirty="0">
                <a:latin typeface="Arial"/>
                <a:cs typeface="Arial"/>
              </a:rPr>
              <a:t>d’une </a:t>
            </a:r>
            <a:r>
              <a:rPr sz="1300" spc="-55" dirty="0">
                <a:latin typeface="Arial"/>
                <a:cs typeface="Arial"/>
              </a:rPr>
              <a:t>décision </a:t>
            </a:r>
            <a:r>
              <a:rPr sz="1300" spc="-60" dirty="0">
                <a:latin typeface="Arial"/>
                <a:cs typeface="Arial"/>
              </a:rPr>
              <a:t>plus </a:t>
            </a:r>
            <a:r>
              <a:rPr sz="1300" spc="-40" dirty="0">
                <a:latin typeface="Arial"/>
                <a:cs typeface="Arial"/>
              </a:rPr>
              <a:t>appropriée. </a:t>
            </a:r>
            <a:r>
              <a:rPr sz="1300" b="1" spc="-25" dirty="0">
                <a:latin typeface="Arial"/>
                <a:cs typeface="Arial"/>
              </a:rPr>
              <a:t>Il </a:t>
            </a:r>
            <a:r>
              <a:rPr sz="1300" b="1" spc="-75" dirty="0">
                <a:latin typeface="Arial"/>
                <a:cs typeface="Arial"/>
              </a:rPr>
              <a:t>n’aura </a:t>
            </a:r>
            <a:r>
              <a:rPr sz="1300" b="1" spc="-130" dirty="0">
                <a:latin typeface="Arial"/>
                <a:cs typeface="Arial"/>
              </a:rPr>
              <a:t>pas </a:t>
            </a:r>
            <a:r>
              <a:rPr sz="1300" b="1" spc="-65" dirty="0">
                <a:latin typeface="Arial"/>
                <a:cs typeface="Arial"/>
              </a:rPr>
              <a:t>le </a:t>
            </a:r>
            <a:r>
              <a:rPr sz="1300" b="1" spc="-55" dirty="0">
                <a:latin typeface="Arial"/>
                <a:cs typeface="Arial"/>
              </a:rPr>
              <a:t>droit </a:t>
            </a:r>
            <a:r>
              <a:rPr sz="1300" b="1" spc="-85" dirty="0">
                <a:latin typeface="Arial"/>
                <a:cs typeface="Arial"/>
              </a:rPr>
              <a:t>de</a:t>
            </a:r>
            <a:r>
              <a:rPr sz="1300" b="1" spc="-45" dirty="0">
                <a:latin typeface="Arial"/>
                <a:cs typeface="Arial"/>
              </a:rPr>
              <a:t> </a:t>
            </a:r>
            <a:r>
              <a:rPr sz="1300" b="1" spc="-60" dirty="0">
                <a:latin typeface="Arial"/>
                <a:cs typeface="Arial"/>
              </a:rPr>
              <a:t>vote.</a:t>
            </a:r>
            <a:endParaRPr sz="1300" dirty="0">
              <a:latin typeface="Arial"/>
              <a:cs typeface="Arial"/>
            </a:endParaRPr>
          </a:p>
          <a:p>
            <a:pPr>
              <a:lnSpc>
                <a:spcPct val="100000"/>
              </a:lnSpc>
              <a:spcBef>
                <a:spcPts val="45"/>
              </a:spcBef>
            </a:pPr>
            <a:endParaRPr lang="fr-TN" sz="1550" dirty="0">
              <a:latin typeface="Arial"/>
              <a:cs typeface="Arial"/>
            </a:endParaRPr>
          </a:p>
        </p:txBody>
      </p:sp>
      <p:sp>
        <p:nvSpPr>
          <p:cNvPr id="3" name="object 3"/>
          <p:cNvSpPr txBox="1">
            <a:spLocks noGrp="1"/>
          </p:cNvSpPr>
          <p:nvPr>
            <p:ph type="sldNum" sz="quarter" idx="7"/>
          </p:nvPr>
        </p:nvSpPr>
        <p:spPr>
          <a:xfrm>
            <a:off x="6471792" y="9077535"/>
            <a:ext cx="152400" cy="179536"/>
          </a:xfrm>
          <a:prstGeom prst="rect">
            <a:avLst/>
          </a:prstGeom>
        </p:spPr>
        <p:txBody>
          <a:bodyPr vert="horz" wrap="square" lIns="0" tIns="0" rIns="0" bIns="0" rtlCol="0">
            <a:spAutoFit/>
          </a:bodyPr>
          <a:lstStyle/>
          <a:p>
            <a:pPr marL="38100">
              <a:lnSpc>
                <a:spcPts val="1410"/>
              </a:lnSpc>
            </a:pPr>
            <a:r>
              <a:rPr lang="fr-FR" dirty="0"/>
              <a:t>6</a:t>
            </a:r>
            <a:endParaRPr dirty="0"/>
          </a:p>
        </p:txBody>
      </p:sp>
      <p:sp>
        <p:nvSpPr>
          <p:cNvPr id="4" name="object 4"/>
          <p:cNvSpPr txBox="1">
            <a:spLocks noGrp="1"/>
          </p:cNvSpPr>
          <p:nvPr>
            <p:ph type="ftr" sz="quarter" idx="5"/>
          </p:nvPr>
        </p:nvSpPr>
        <p:spPr>
          <a:xfrm>
            <a:off x="560628" y="9299989"/>
            <a:ext cx="2441575" cy="179536"/>
          </a:xfrm>
          <a:prstGeom prst="rect">
            <a:avLst/>
          </a:prstGeom>
        </p:spPr>
        <p:txBody>
          <a:bodyPr vert="horz" wrap="square" lIns="0" tIns="0" rIns="0" bIns="0" rtlCol="0">
            <a:spAutoFit/>
          </a:bodyPr>
          <a:lstStyle/>
          <a:p>
            <a:pPr marL="12700">
              <a:lnSpc>
                <a:spcPts val="1410"/>
              </a:lnSpc>
            </a:pPr>
            <a:r>
              <a:rPr spc="-5" dirty="0"/>
              <a:t>Comité </a:t>
            </a:r>
            <a:r>
              <a:rPr dirty="0"/>
              <a:t>d’éthique de </a:t>
            </a:r>
            <a:r>
              <a:rPr spc="-5" dirty="0"/>
              <a:t>l’ISA </a:t>
            </a:r>
            <a:r>
              <a:rPr spc="-10" dirty="0"/>
              <a:t>version </a:t>
            </a:r>
            <a:r>
              <a:rPr dirty="0"/>
              <a:t>20</a:t>
            </a:r>
            <a:r>
              <a:rPr lang="fr-FR" dirty="0"/>
              <a:t>22</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60628" y="877569"/>
            <a:ext cx="6473190" cy="7372984"/>
          </a:xfrm>
          <a:prstGeom prst="rect">
            <a:avLst/>
          </a:prstGeom>
        </p:spPr>
        <p:txBody>
          <a:bodyPr vert="horz" wrap="square" lIns="0" tIns="12065" rIns="0" bIns="0" rtlCol="0">
            <a:spAutoFit/>
          </a:bodyPr>
          <a:lstStyle/>
          <a:p>
            <a:pPr marL="457200" lvl="1" indent="-265430">
              <a:lnSpc>
                <a:spcPct val="100000"/>
              </a:lnSpc>
              <a:spcBef>
                <a:spcPts val="95"/>
              </a:spcBef>
              <a:buFont typeface="Carlito"/>
              <a:buAutoNum type="arabicPlain" startAt="3"/>
              <a:tabLst>
                <a:tab pos="457834" algn="l"/>
              </a:tabLst>
            </a:pPr>
            <a:r>
              <a:rPr sz="1300" u="sng" spc="-5" dirty="0">
                <a:uFill>
                  <a:solidFill>
                    <a:srgbClr val="000000"/>
                  </a:solidFill>
                </a:uFill>
                <a:latin typeface="Carlito"/>
                <a:cs typeface="Carlito"/>
              </a:rPr>
              <a:t>Responsabilités</a:t>
            </a:r>
            <a:r>
              <a:rPr sz="1300" spc="-60" dirty="0">
                <a:latin typeface="Carlito"/>
                <a:cs typeface="Carlito"/>
              </a:rPr>
              <a:t> </a:t>
            </a:r>
            <a:r>
              <a:rPr sz="1300" spc="-5" dirty="0">
                <a:latin typeface="Carlito"/>
                <a:cs typeface="Carlito"/>
              </a:rPr>
              <a:t>:</a:t>
            </a:r>
            <a:endParaRPr sz="1300">
              <a:latin typeface="Carlito"/>
              <a:cs typeface="Carlito"/>
            </a:endParaRPr>
          </a:p>
          <a:p>
            <a:pPr lvl="1">
              <a:lnSpc>
                <a:spcPct val="100000"/>
              </a:lnSpc>
              <a:spcBef>
                <a:spcPts val="10"/>
              </a:spcBef>
              <a:buFont typeface="Carlito"/>
              <a:buAutoNum type="arabicPlain" startAt="3"/>
            </a:pPr>
            <a:endParaRPr sz="1250">
              <a:latin typeface="Carlito"/>
              <a:cs typeface="Carlito"/>
            </a:endParaRPr>
          </a:p>
          <a:p>
            <a:pPr marL="12700">
              <a:lnSpc>
                <a:spcPct val="100000"/>
              </a:lnSpc>
            </a:pPr>
            <a:r>
              <a:rPr sz="1300" dirty="0">
                <a:latin typeface="Carlito"/>
                <a:cs typeface="Carlito"/>
              </a:rPr>
              <a:t>Le </a:t>
            </a:r>
            <a:r>
              <a:rPr sz="1300" spc="-10" dirty="0">
                <a:latin typeface="Carlito"/>
                <a:cs typeface="Carlito"/>
              </a:rPr>
              <a:t>comité </a:t>
            </a:r>
            <a:r>
              <a:rPr sz="1300" spc="5" dirty="0">
                <a:latin typeface="Carlito"/>
                <a:cs typeface="Carlito"/>
              </a:rPr>
              <a:t>est </a:t>
            </a:r>
            <a:r>
              <a:rPr sz="1300" dirty="0">
                <a:latin typeface="Carlito"/>
                <a:cs typeface="Carlito"/>
              </a:rPr>
              <a:t>tenu </a:t>
            </a:r>
            <a:r>
              <a:rPr sz="1300" spc="-10" dirty="0">
                <a:latin typeface="Carlito"/>
                <a:cs typeface="Carlito"/>
              </a:rPr>
              <a:t>de </a:t>
            </a:r>
            <a:r>
              <a:rPr sz="1300" spc="-5" dirty="0">
                <a:latin typeface="Carlito"/>
                <a:cs typeface="Carlito"/>
              </a:rPr>
              <a:t>donner</a:t>
            </a:r>
            <a:r>
              <a:rPr sz="1300" spc="-45" dirty="0">
                <a:latin typeface="Carlito"/>
                <a:cs typeface="Carlito"/>
              </a:rPr>
              <a:t> </a:t>
            </a:r>
            <a:r>
              <a:rPr sz="1300" spc="-5" dirty="0">
                <a:latin typeface="Carlito"/>
                <a:cs typeface="Carlito"/>
              </a:rPr>
              <a:t>:</a:t>
            </a:r>
            <a:endParaRPr sz="1300">
              <a:latin typeface="Carlito"/>
              <a:cs typeface="Carlito"/>
            </a:endParaRPr>
          </a:p>
          <a:p>
            <a:pPr>
              <a:lnSpc>
                <a:spcPct val="100000"/>
              </a:lnSpc>
              <a:spcBef>
                <a:spcPts val="30"/>
              </a:spcBef>
            </a:pPr>
            <a:endParaRPr sz="1000">
              <a:latin typeface="Carlito"/>
              <a:cs typeface="Carlito"/>
            </a:endParaRPr>
          </a:p>
          <a:p>
            <a:pPr marL="509270" lvl="2" indent="-229235">
              <a:lnSpc>
                <a:spcPct val="100000"/>
              </a:lnSpc>
              <a:buFont typeface="Times New Roman"/>
              <a:buChar char="-"/>
              <a:tabLst>
                <a:tab pos="509270" algn="l"/>
                <a:tab pos="509905" algn="l"/>
              </a:tabLst>
            </a:pPr>
            <a:r>
              <a:rPr sz="1300" dirty="0">
                <a:latin typeface="Carlito"/>
                <a:cs typeface="Carlito"/>
              </a:rPr>
              <a:t>Un </a:t>
            </a:r>
            <a:r>
              <a:rPr sz="1300" spc="-10" dirty="0">
                <a:latin typeface="Carlito"/>
                <a:cs typeface="Carlito"/>
              </a:rPr>
              <a:t>avis sur le</a:t>
            </a:r>
            <a:r>
              <a:rPr sz="1300" spc="50" dirty="0">
                <a:latin typeface="Carlito"/>
                <a:cs typeface="Carlito"/>
              </a:rPr>
              <a:t> </a:t>
            </a:r>
            <a:r>
              <a:rPr sz="1300" spc="-5" dirty="0">
                <a:latin typeface="Carlito"/>
                <a:cs typeface="Carlito"/>
              </a:rPr>
              <a:t>protocole.</a:t>
            </a:r>
            <a:endParaRPr sz="1300">
              <a:latin typeface="Carlito"/>
              <a:cs typeface="Carlito"/>
            </a:endParaRPr>
          </a:p>
          <a:p>
            <a:pPr marL="509270" marR="9525" lvl="2" indent="-228600">
              <a:lnSpc>
                <a:spcPct val="116900"/>
              </a:lnSpc>
              <a:buFont typeface="Times New Roman"/>
              <a:buChar char="-"/>
              <a:tabLst>
                <a:tab pos="509270" algn="l"/>
                <a:tab pos="509905" algn="l"/>
              </a:tabLst>
            </a:pPr>
            <a:r>
              <a:rPr sz="1300" spc="-5" dirty="0">
                <a:latin typeface="Carlito"/>
                <a:cs typeface="Carlito"/>
              </a:rPr>
              <a:t>Une validation </a:t>
            </a:r>
            <a:r>
              <a:rPr sz="1300" dirty="0">
                <a:latin typeface="Carlito"/>
                <a:cs typeface="Carlito"/>
              </a:rPr>
              <a:t>du </a:t>
            </a:r>
            <a:r>
              <a:rPr sz="1300" spc="-5" dirty="0">
                <a:latin typeface="Carlito"/>
                <a:cs typeface="Carlito"/>
              </a:rPr>
              <a:t>formulaire </a:t>
            </a:r>
            <a:r>
              <a:rPr sz="1300" spc="-10" dirty="0">
                <a:latin typeface="Carlito"/>
                <a:cs typeface="Carlito"/>
              </a:rPr>
              <a:t>de </a:t>
            </a:r>
            <a:r>
              <a:rPr sz="1300" spc="-5" dirty="0">
                <a:latin typeface="Carlito"/>
                <a:cs typeface="Carlito"/>
              </a:rPr>
              <a:t>consentement avant démarrage </a:t>
            </a:r>
            <a:r>
              <a:rPr sz="1300" spc="-10" dirty="0">
                <a:latin typeface="Carlito"/>
                <a:cs typeface="Carlito"/>
              </a:rPr>
              <a:t>de </a:t>
            </a:r>
            <a:r>
              <a:rPr sz="1300" spc="-5" dirty="0">
                <a:latin typeface="Carlito"/>
                <a:cs typeface="Carlito"/>
              </a:rPr>
              <a:t>tout </a:t>
            </a:r>
            <a:r>
              <a:rPr sz="1300" dirty="0">
                <a:latin typeface="Carlito"/>
                <a:cs typeface="Carlito"/>
              </a:rPr>
              <a:t>essai </a:t>
            </a:r>
            <a:r>
              <a:rPr sz="1300" spc="-5" dirty="0">
                <a:latin typeface="Carlito"/>
                <a:cs typeface="Carlito"/>
              </a:rPr>
              <a:t>clinique  </a:t>
            </a:r>
            <a:r>
              <a:rPr sz="1300" spc="-114" dirty="0">
                <a:latin typeface="Arial"/>
                <a:cs typeface="Arial"/>
              </a:rPr>
              <a:t>se </a:t>
            </a:r>
            <a:r>
              <a:rPr sz="1300" spc="-30" dirty="0">
                <a:latin typeface="Arial"/>
                <a:cs typeface="Arial"/>
              </a:rPr>
              <a:t>déroulant </a:t>
            </a:r>
            <a:r>
              <a:rPr sz="1300" spc="-75" dirty="0">
                <a:latin typeface="Arial"/>
                <a:cs typeface="Arial"/>
              </a:rPr>
              <a:t>au </a:t>
            </a:r>
            <a:r>
              <a:rPr sz="1300" spc="-65" dirty="0">
                <a:latin typeface="Arial"/>
                <a:cs typeface="Arial"/>
              </a:rPr>
              <a:t>sein </a:t>
            </a:r>
            <a:r>
              <a:rPr sz="1300" spc="-70" dirty="0">
                <a:latin typeface="Arial"/>
                <a:cs typeface="Arial"/>
              </a:rPr>
              <a:t>de</a:t>
            </a:r>
            <a:r>
              <a:rPr sz="1300" spc="-65" dirty="0">
                <a:latin typeface="Arial"/>
                <a:cs typeface="Arial"/>
              </a:rPr>
              <a:t> </a:t>
            </a:r>
            <a:r>
              <a:rPr sz="1300" spc="-15" dirty="0">
                <a:latin typeface="Arial"/>
                <a:cs typeface="Arial"/>
              </a:rPr>
              <a:t>l’hôpital.</a:t>
            </a:r>
            <a:endParaRPr sz="1300">
              <a:latin typeface="Arial"/>
              <a:cs typeface="Arial"/>
            </a:endParaRPr>
          </a:p>
          <a:p>
            <a:pPr marL="509270" lvl="2" indent="-229235" algn="just">
              <a:lnSpc>
                <a:spcPct val="100000"/>
              </a:lnSpc>
              <a:spcBef>
                <a:spcPts val="265"/>
              </a:spcBef>
              <a:buFont typeface="Times New Roman"/>
              <a:buChar char="-"/>
              <a:tabLst>
                <a:tab pos="509905" algn="l"/>
              </a:tabLst>
            </a:pPr>
            <a:r>
              <a:rPr sz="1300" spc="-75" dirty="0">
                <a:latin typeface="Arial"/>
                <a:cs typeface="Arial"/>
              </a:rPr>
              <a:t>Un </a:t>
            </a:r>
            <a:r>
              <a:rPr sz="1300" spc="-85" dirty="0">
                <a:latin typeface="Arial"/>
                <a:cs typeface="Arial"/>
              </a:rPr>
              <a:t>avis </a:t>
            </a:r>
            <a:r>
              <a:rPr sz="1300" spc="-65" dirty="0">
                <a:latin typeface="Arial"/>
                <a:cs typeface="Arial"/>
              </a:rPr>
              <a:t>sur </a:t>
            </a:r>
            <a:r>
              <a:rPr sz="1300" spc="10" dirty="0">
                <a:latin typeface="Arial"/>
                <a:cs typeface="Arial"/>
              </a:rPr>
              <a:t>tout </a:t>
            </a:r>
            <a:r>
              <a:rPr sz="1300" spc="-50" dirty="0">
                <a:latin typeface="Arial"/>
                <a:cs typeface="Arial"/>
              </a:rPr>
              <a:t>amendement </a:t>
            </a:r>
            <a:r>
              <a:rPr sz="1300" spc="-75" dirty="0">
                <a:latin typeface="Arial"/>
                <a:cs typeface="Arial"/>
              </a:rPr>
              <a:t>au </a:t>
            </a:r>
            <a:r>
              <a:rPr sz="1300" spc="-30" dirty="0">
                <a:latin typeface="Arial"/>
                <a:cs typeface="Arial"/>
              </a:rPr>
              <a:t>protocole </a:t>
            </a:r>
            <a:r>
              <a:rPr sz="1300" spc="-70" dirty="0">
                <a:latin typeface="Arial"/>
                <a:cs typeface="Arial"/>
              </a:rPr>
              <a:t>de</a:t>
            </a:r>
            <a:r>
              <a:rPr sz="1300" spc="-130" dirty="0">
                <a:latin typeface="Arial"/>
                <a:cs typeface="Arial"/>
              </a:rPr>
              <a:t> </a:t>
            </a:r>
            <a:r>
              <a:rPr sz="1300" dirty="0">
                <a:latin typeface="Arial"/>
                <a:cs typeface="Arial"/>
              </a:rPr>
              <a:t>l’</a:t>
            </a:r>
            <a:r>
              <a:rPr sz="1300" dirty="0">
                <a:latin typeface="Carlito"/>
                <a:cs typeface="Carlito"/>
              </a:rPr>
              <a:t>étude.</a:t>
            </a:r>
            <a:endParaRPr sz="1300">
              <a:latin typeface="Carlito"/>
              <a:cs typeface="Carlito"/>
            </a:endParaRPr>
          </a:p>
          <a:p>
            <a:pPr marL="509270" marR="9525" lvl="2" indent="-228600">
              <a:lnSpc>
                <a:spcPct val="116900"/>
              </a:lnSpc>
              <a:buFont typeface="Times New Roman"/>
              <a:buChar char="-"/>
              <a:tabLst>
                <a:tab pos="509270" algn="l"/>
                <a:tab pos="509905" algn="l"/>
              </a:tabLst>
            </a:pPr>
            <a:r>
              <a:rPr sz="1300" dirty="0">
                <a:latin typeface="Carlito"/>
                <a:cs typeface="Carlito"/>
              </a:rPr>
              <a:t>Un </a:t>
            </a:r>
            <a:r>
              <a:rPr sz="1300" spc="-5" dirty="0">
                <a:latin typeface="Carlito"/>
                <a:cs typeface="Carlito"/>
              </a:rPr>
              <a:t>accusé </a:t>
            </a:r>
            <a:r>
              <a:rPr sz="1300" spc="-10" dirty="0">
                <a:latin typeface="Carlito"/>
                <a:cs typeface="Carlito"/>
              </a:rPr>
              <a:t>de </a:t>
            </a:r>
            <a:r>
              <a:rPr sz="1300" dirty="0">
                <a:latin typeface="Carlito"/>
                <a:cs typeface="Carlito"/>
              </a:rPr>
              <a:t>réception </a:t>
            </a:r>
            <a:r>
              <a:rPr sz="1300" spc="-10" dirty="0">
                <a:latin typeface="Carlito"/>
                <a:cs typeface="Carlito"/>
              </a:rPr>
              <a:t>de </a:t>
            </a:r>
            <a:r>
              <a:rPr sz="1300" spc="-5" dirty="0">
                <a:latin typeface="Carlito"/>
                <a:cs typeface="Carlito"/>
              </a:rPr>
              <a:t>tout changement mineur </a:t>
            </a:r>
            <a:r>
              <a:rPr sz="1300" dirty="0">
                <a:latin typeface="Carlito"/>
                <a:cs typeface="Carlito"/>
              </a:rPr>
              <a:t>du </a:t>
            </a:r>
            <a:r>
              <a:rPr sz="1300" spc="-5" dirty="0">
                <a:latin typeface="Carlito"/>
                <a:cs typeface="Carlito"/>
              </a:rPr>
              <a:t>protocole </a:t>
            </a:r>
            <a:r>
              <a:rPr sz="1300" dirty="0">
                <a:latin typeface="Carlito"/>
                <a:cs typeface="Carlito"/>
              </a:rPr>
              <a:t>remis </a:t>
            </a:r>
            <a:r>
              <a:rPr sz="1300" spc="-5" dirty="0">
                <a:latin typeface="Carlito"/>
                <a:cs typeface="Carlito"/>
              </a:rPr>
              <a:t>au comité  </a:t>
            </a:r>
            <a:r>
              <a:rPr sz="1300" spc="-30" dirty="0">
                <a:latin typeface="Arial"/>
                <a:cs typeface="Arial"/>
              </a:rPr>
              <a:t>d’éthique </a:t>
            </a:r>
            <a:r>
              <a:rPr sz="1300" spc="-105" dirty="0">
                <a:latin typeface="Arial"/>
                <a:cs typeface="Arial"/>
              </a:rPr>
              <a:t>à </a:t>
            </a:r>
            <a:r>
              <a:rPr sz="1300" spc="20" dirty="0">
                <a:latin typeface="Arial"/>
                <a:cs typeface="Arial"/>
              </a:rPr>
              <a:t>titre</a:t>
            </a:r>
            <a:r>
              <a:rPr sz="1300" spc="-85" dirty="0">
                <a:latin typeface="Arial"/>
                <a:cs typeface="Arial"/>
              </a:rPr>
              <a:t> </a:t>
            </a:r>
            <a:r>
              <a:rPr sz="1300" spc="-20" dirty="0">
                <a:latin typeface="Arial"/>
                <a:cs typeface="Arial"/>
              </a:rPr>
              <a:t>d’information.</a:t>
            </a:r>
            <a:endParaRPr sz="1300">
              <a:latin typeface="Arial"/>
              <a:cs typeface="Arial"/>
            </a:endParaRPr>
          </a:p>
          <a:p>
            <a:pPr lvl="2">
              <a:lnSpc>
                <a:spcPct val="100000"/>
              </a:lnSpc>
              <a:spcBef>
                <a:spcPts val="20"/>
              </a:spcBef>
              <a:buFont typeface="Times New Roman"/>
              <a:buChar char="-"/>
            </a:pPr>
            <a:endParaRPr sz="1800">
              <a:latin typeface="Arial"/>
              <a:cs typeface="Arial"/>
            </a:endParaRPr>
          </a:p>
          <a:p>
            <a:pPr marL="457200" lvl="1" indent="-265430">
              <a:lnSpc>
                <a:spcPct val="100000"/>
              </a:lnSpc>
              <a:buFont typeface="Carlito"/>
              <a:buAutoNum type="arabicPlain" startAt="4"/>
              <a:tabLst>
                <a:tab pos="457834" algn="l"/>
              </a:tabLst>
            </a:pPr>
            <a:r>
              <a:rPr sz="1300" u="sng" spc="-10" dirty="0">
                <a:uFill>
                  <a:solidFill>
                    <a:srgbClr val="000000"/>
                  </a:solidFill>
                </a:uFill>
                <a:latin typeface="Carlito"/>
                <a:cs typeface="Carlito"/>
              </a:rPr>
              <a:t>Délais</a:t>
            </a:r>
            <a:r>
              <a:rPr sz="1300" spc="10" dirty="0">
                <a:latin typeface="Carlito"/>
                <a:cs typeface="Carlito"/>
              </a:rPr>
              <a:t> </a:t>
            </a:r>
            <a:r>
              <a:rPr sz="1300" spc="-5" dirty="0">
                <a:latin typeface="Carlito"/>
                <a:cs typeface="Carlito"/>
              </a:rPr>
              <a:t>:</a:t>
            </a:r>
            <a:endParaRPr sz="1300">
              <a:latin typeface="Carlito"/>
              <a:cs typeface="Carlito"/>
            </a:endParaRPr>
          </a:p>
          <a:p>
            <a:pPr lvl="1">
              <a:lnSpc>
                <a:spcPct val="100000"/>
              </a:lnSpc>
              <a:spcBef>
                <a:spcPts val="30"/>
              </a:spcBef>
              <a:buFont typeface="Carlito"/>
              <a:buAutoNum type="arabicPlain" startAt="4"/>
            </a:pPr>
            <a:endParaRPr sz="1000">
              <a:latin typeface="Carlito"/>
              <a:cs typeface="Carlito"/>
            </a:endParaRPr>
          </a:p>
          <a:p>
            <a:pPr marL="12700" algn="just">
              <a:lnSpc>
                <a:spcPct val="100000"/>
              </a:lnSpc>
            </a:pPr>
            <a:r>
              <a:rPr sz="1300" spc="-130" dirty="0">
                <a:latin typeface="Arial"/>
                <a:cs typeface="Arial"/>
              </a:rPr>
              <a:t>Le </a:t>
            </a:r>
            <a:r>
              <a:rPr sz="1300" spc="-40" dirty="0">
                <a:latin typeface="Arial"/>
                <a:cs typeface="Arial"/>
              </a:rPr>
              <a:t>comité </a:t>
            </a:r>
            <a:r>
              <a:rPr sz="1300" spc="-30" dirty="0">
                <a:latin typeface="Arial"/>
                <a:cs typeface="Arial"/>
              </a:rPr>
              <a:t>d’éthique </a:t>
            </a:r>
            <a:r>
              <a:rPr sz="1300" spc="-40" dirty="0">
                <a:latin typeface="Arial"/>
                <a:cs typeface="Arial"/>
              </a:rPr>
              <a:t>délibère </a:t>
            </a:r>
            <a:r>
              <a:rPr sz="1300" spc="-70" dirty="0">
                <a:latin typeface="Arial"/>
                <a:cs typeface="Arial"/>
              </a:rPr>
              <a:t>après </a:t>
            </a:r>
            <a:r>
              <a:rPr sz="1300" spc="-30" dirty="0">
                <a:latin typeface="Arial"/>
                <a:cs typeface="Arial"/>
              </a:rPr>
              <a:t>vote </a:t>
            </a:r>
            <a:r>
              <a:rPr sz="1300" spc="-70" dirty="0">
                <a:latin typeface="Arial"/>
                <a:cs typeface="Arial"/>
              </a:rPr>
              <a:t>de </a:t>
            </a:r>
            <a:r>
              <a:rPr sz="1300" spc="-120" dirty="0">
                <a:latin typeface="Arial"/>
                <a:cs typeface="Arial"/>
              </a:rPr>
              <a:t>ses </a:t>
            </a:r>
            <a:r>
              <a:rPr sz="1300" spc="-65" dirty="0">
                <a:latin typeface="Arial"/>
                <a:cs typeface="Arial"/>
              </a:rPr>
              <a:t>membres en </a:t>
            </a:r>
            <a:r>
              <a:rPr sz="1300" spc="-50" dirty="0">
                <a:latin typeface="Arial"/>
                <a:cs typeface="Arial"/>
              </a:rPr>
              <a:t>accordant </a:t>
            </a:r>
            <a:r>
              <a:rPr sz="1300" spc="-40" dirty="0">
                <a:latin typeface="Arial"/>
                <a:cs typeface="Arial"/>
              </a:rPr>
              <a:t>un </a:t>
            </a:r>
            <a:r>
              <a:rPr sz="1300" spc="-5" dirty="0">
                <a:latin typeface="Carlito"/>
                <a:cs typeface="Carlito"/>
              </a:rPr>
              <a:t>:</a:t>
            </a:r>
            <a:endParaRPr sz="1300">
              <a:latin typeface="Carlito"/>
              <a:cs typeface="Carlito"/>
            </a:endParaRPr>
          </a:p>
          <a:p>
            <a:pPr>
              <a:lnSpc>
                <a:spcPct val="100000"/>
              </a:lnSpc>
              <a:spcBef>
                <a:spcPts val="10"/>
              </a:spcBef>
            </a:pPr>
            <a:endParaRPr sz="1700">
              <a:latin typeface="Carlito"/>
              <a:cs typeface="Carlito"/>
            </a:endParaRPr>
          </a:p>
          <a:p>
            <a:pPr marL="509270" lvl="2" indent="-229235">
              <a:lnSpc>
                <a:spcPct val="100000"/>
              </a:lnSpc>
              <a:spcBef>
                <a:spcPts val="5"/>
              </a:spcBef>
              <a:buFont typeface="Times New Roman"/>
              <a:buChar char="-"/>
              <a:tabLst>
                <a:tab pos="509270" algn="l"/>
                <a:tab pos="509905" algn="l"/>
              </a:tabLst>
            </a:pPr>
            <a:r>
              <a:rPr sz="1300" spc="-10" dirty="0">
                <a:latin typeface="Carlito"/>
                <a:cs typeface="Carlito"/>
              </a:rPr>
              <a:t>Avis</a:t>
            </a:r>
            <a:r>
              <a:rPr sz="1300" spc="5" dirty="0">
                <a:latin typeface="Carlito"/>
                <a:cs typeface="Carlito"/>
              </a:rPr>
              <a:t> </a:t>
            </a:r>
            <a:r>
              <a:rPr sz="1300" spc="-5" dirty="0">
                <a:latin typeface="Carlito"/>
                <a:cs typeface="Carlito"/>
              </a:rPr>
              <a:t>favorable.</a:t>
            </a:r>
            <a:endParaRPr sz="1300">
              <a:latin typeface="Carlito"/>
              <a:cs typeface="Carlito"/>
            </a:endParaRPr>
          </a:p>
          <a:p>
            <a:pPr marL="509270" lvl="2" indent="-229235">
              <a:lnSpc>
                <a:spcPct val="100000"/>
              </a:lnSpc>
              <a:spcBef>
                <a:spcPts val="260"/>
              </a:spcBef>
              <a:buFont typeface="Times New Roman"/>
              <a:buChar char="-"/>
              <a:tabLst>
                <a:tab pos="509270" algn="l"/>
                <a:tab pos="509905" algn="l"/>
              </a:tabLst>
            </a:pPr>
            <a:r>
              <a:rPr sz="1300" spc="-10" dirty="0">
                <a:latin typeface="Carlito"/>
                <a:cs typeface="Carlito"/>
              </a:rPr>
              <a:t>Avis</a:t>
            </a:r>
            <a:r>
              <a:rPr sz="1300" spc="5" dirty="0">
                <a:latin typeface="Carlito"/>
                <a:cs typeface="Carlito"/>
              </a:rPr>
              <a:t> </a:t>
            </a:r>
            <a:r>
              <a:rPr sz="1300" spc="-5" dirty="0">
                <a:latin typeface="Carlito"/>
                <a:cs typeface="Carlito"/>
              </a:rPr>
              <a:t>défavorable.</a:t>
            </a:r>
            <a:endParaRPr sz="1300">
              <a:latin typeface="Carlito"/>
              <a:cs typeface="Carlito"/>
            </a:endParaRPr>
          </a:p>
          <a:p>
            <a:pPr marL="509270" lvl="2" indent="-229235">
              <a:lnSpc>
                <a:spcPct val="100000"/>
              </a:lnSpc>
              <a:spcBef>
                <a:spcPts val="265"/>
              </a:spcBef>
              <a:buFont typeface="Times New Roman"/>
              <a:buChar char="-"/>
              <a:tabLst>
                <a:tab pos="509270" algn="l"/>
                <a:tab pos="509905" algn="l"/>
              </a:tabLst>
            </a:pPr>
            <a:r>
              <a:rPr sz="1300" spc="-10" dirty="0">
                <a:latin typeface="Carlito"/>
                <a:cs typeface="Carlito"/>
              </a:rPr>
              <a:t>Demande de</a:t>
            </a:r>
            <a:r>
              <a:rPr sz="1300" spc="45" dirty="0">
                <a:latin typeface="Carlito"/>
                <a:cs typeface="Carlito"/>
              </a:rPr>
              <a:t> </a:t>
            </a:r>
            <a:r>
              <a:rPr sz="1300" spc="-5" dirty="0">
                <a:latin typeface="Carlito"/>
                <a:cs typeface="Carlito"/>
              </a:rPr>
              <a:t>notification</a:t>
            </a:r>
            <a:endParaRPr sz="1300">
              <a:latin typeface="Carlito"/>
              <a:cs typeface="Carlito"/>
            </a:endParaRPr>
          </a:p>
          <a:p>
            <a:pPr marL="509270" lvl="2" indent="-229235" algn="just">
              <a:lnSpc>
                <a:spcPct val="100000"/>
              </a:lnSpc>
              <a:spcBef>
                <a:spcPts val="265"/>
              </a:spcBef>
              <a:buFont typeface="Times New Roman"/>
              <a:buChar char="-"/>
              <a:tabLst>
                <a:tab pos="509905" algn="l"/>
              </a:tabLst>
            </a:pPr>
            <a:r>
              <a:rPr sz="1300" spc="-85" dirty="0">
                <a:latin typeface="Arial"/>
                <a:cs typeface="Arial"/>
              </a:rPr>
              <a:t>Demande </a:t>
            </a:r>
            <a:r>
              <a:rPr sz="1300" spc="-70" dirty="0">
                <a:latin typeface="Arial"/>
                <a:cs typeface="Arial"/>
              </a:rPr>
              <a:t>de </a:t>
            </a:r>
            <a:r>
              <a:rPr sz="1300" spc="-40" dirty="0">
                <a:latin typeface="Arial"/>
                <a:cs typeface="Arial"/>
              </a:rPr>
              <a:t>complément </a:t>
            </a:r>
            <a:r>
              <a:rPr sz="1300" spc="-25" dirty="0">
                <a:latin typeface="Arial"/>
                <a:cs typeface="Arial"/>
              </a:rPr>
              <a:t>d’informations </a:t>
            </a:r>
            <a:r>
              <a:rPr sz="1300" spc="-40" dirty="0">
                <a:latin typeface="Arial"/>
                <a:cs typeface="Arial"/>
              </a:rPr>
              <a:t>ou </a:t>
            </a:r>
            <a:r>
              <a:rPr sz="1300" spc="-60" dirty="0">
                <a:latin typeface="Arial"/>
                <a:cs typeface="Arial"/>
              </a:rPr>
              <a:t>de</a:t>
            </a:r>
            <a:r>
              <a:rPr sz="1300" spc="-140" dirty="0">
                <a:latin typeface="Arial"/>
                <a:cs typeface="Arial"/>
              </a:rPr>
              <a:t> </a:t>
            </a:r>
            <a:r>
              <a:rPr sz="1300" spc="-40" dirty="0">
                <a:latin typeface="Arial"/>
                <a:cs typeface="Arial"/>
              </a:rPr>
              <a:t>modifications.</a:t>
            </a:r>
            <a:endParaRPr sz="1300">
              <a:latin typeface="Arial"/>
              <a:cs typeface="Arial"/>
            </a:endParaRPr>
          </a:p>
          <a:p>
            <a:pPr marL="509270" lvl="2" indent="-229235" algn="just">
              <a:lnSpc>
                <a:spcPct val="100000"/>
              </a:lnSpc>
              <a:spcBef>
                <a:spcPts val="265"/>
              </a:spcBef>
              <a:buFont typeface="Times New Roman"/>
              <a:buChar char="-"/>
              <a:tabLst>
                <a:tab pos="509905" algn="l"/>
              </a:tabLst>
            </a:pPr>
            <a:r>
              <a:rPr sz="1300" spc="-90" dirty="0">
                <a:latin typeface="Arial"/>
                <a:cs typeface="Arial"/>
              </a:rPr>
              <a:t>Suspension </a:t>
            </a:r>
            <a:r>
              <a:rPr sz="1300" spc="-30" dirty="0">
                <a:latin typeface="Arial"/>
                <a:cs typeface="Arial"/>
              </a:rPr>
              <a:t>d’un </a:t>
            </a:r>
            <a:r>
              <a:rPr sz="1300" spc="-75" dirty="0">
                <a:latin typeface="Arial"/>
                <a:cs typeface="Arial"/>
              </a:rPr>
              <a:t>avis</a:t>
            </a:r>
            <a:r>
              <a:rPr sz="1300" spc="-80" dirty="0">
                <a:latin typeface="Arial"/>
                <a:cs typeface="Arial"/>
              </a:rPr>
              <a:t> </a:t>
            </a:r>
            <a:r>
              <a:rPr sz="1300" spc="-45" dirty="0">
                <a:latin typeface="Arial"/>
                <a:cs typeface="Arial"/>
              </a:rPr>
              <a:t>favorable.</a:t>
            </a:r>
            <a:endParaRPr sz="1300">
              <a:latin typeface="Arial"/>
              <a:cs typeface="Arial"/>
            </a:endParaRPr>
          </a:p>
          <a:p>
            <a:pPr marL="12700" marR="5080" algn="just">
              <a:lnSpc>
                <a:spcPct val="117000"/>
              </a:lnSpc>
              <a:spcBef>
                <a:spcPts val="865"/>
              </a:spcBef>
            </a:pPr>
            <a:r>
              <a:rPr sz="1300" spc="-130" dirty="0">
                <a:latin typeface="Arial"/>
                <a:cs typeface="Arial"/>
              </a:rPr>
              <a:t>Le </a:t>
            </a:r>
            <a:r>
              <a:rPr sz="1300" spc="-35" dirty="0">
                <a:latin typeface="Arial"/>
                <a:cs typeface="Arial"/>
              </a:rPr>
              <a:t>comité transmet </a:t>
            </a:r>
            <a:r>
              <a:rPr sz="1300" spc="-50" dirty="0">
                <a:latin typeface="Arial"/>
                <a:cs typeface="Arial"/>
              </a:rPr>
              <a:t>par </a:t>
            </a:r>
            <a:r>
              <a:rPr sz="1300" spc="-20" dirty="0">
                <a:latin typeface="Arial"/>
                <a:cs typeface="Arial"/>
              </a:rPr>
              <a:t>écrit </a:t>
            </a:r>
            <a:r>
              <a:rPr sz="1300" spc="-105" dirty="0">
                <a:latin typeface="Arial"/>
                <a:cs typeface="Arial"/>
              </a:rPr>
              <a:t>à </a:t>
            </a:r>
            <a:r>
              <a:rPr sz="1300" spc="-30" dirty="0">
                <a:latin typeface="Arial"/>
                <a:cs typeface="Arial"/>
              </a:rPr>
              <a:t>l’investigateur </a:t>
            </a:r>
            <a:r>
              <a:rPr sz="1300" spc="-130" dirty="0">
                <a:latin typeface="Arial"/>
                <a:cs typeface="Arial"/>
              </a:rPr>
              <a:t>sa </a:t>
            </a:r>
            <a:r>
              <a:rPr sz="1300" spc="-55" dirty="0">
                <a:latin typeface="Arial"/>
                <a:cs typeface="Arial"/>
              </a:rPr>
              <a:t>décision ainsi </a:t>
            </a:r>
            <a:r>
              <a:rPr sz="1300" spc="-65" dirty="0">
                <a:latin typeface="Arial"/>
                <a:cs typeface="Arial"/>
              </a:rPr>
              <a:t>que </a:t>
            </a:r>
            <a:r>
              <a:rPr sz="1300" spc="-75" dirty="0">
                <a:latin typeface="Arial"/>
                <a:cs typeface="Arial"/>
              </a:rPr>
              <a:t>les </a:t>
            </a:r>
            <a:r>
              <a:rPr sz="1300" spc="-65" dirty="0">
                <a:latin typeface="Arial"/>
                <a:cs typeface="Arial"/>
              </a:rPr>
              <a:t>raisons </a:t>
            </a:r>
            <a:r>
              <a:rPr sz="1300" spc="-70" dirty="0">
                <a:latin typeface="Arial"/>
                <a:cs typeface="Arial"/>
              </a:rPr>
              <a:t>de </a:t>
            </a:r>
            <a:r>
              <a:rPr sz="1300" spc="-25" dirty="0">
                <a:latin typeface="Arial"/>
                <a:cs typeface="Arial"/>
              </a:rPr>
              <a:t>cette </a:t>
            </a:r>
            <a:r>
              <a:rPr sz="1300" spc="-55" dirty="0">
                <a:latin typeface="Arial"/>
                <a:cs typeface="Arial"/>
              </a:rPr>
              <a:t>décision  </a:t>
            </a:r>
            <a:r>
              <a:rPr sz="1300" b="1" spc="-5" dirty="0">
                <a:latin typeface="Carlito"/>
                <a:cs typeface="Carlito"/>
              </a:rPr>
              <a:t>dans un </a:t>
            </a:r>
            <a:r>
              <a:rPr sz="1300" b="1" dirty="0">
                <a:latin typeface="Carlito"/>
                <a:cs typeface="Carlito"/>
              </a:rPr>
              <a:t>délai </a:t>
            </a:r>
            <a:r>
              <a:rPr sz="1300" b="1" spc="-10" dirty="0">
                <a:latin typeface="Carlito"/>
                <a:cs typeface="Carlito"/>
              </a:rPr>
              <a:t>maximum </a:t>
            </a:r>
            <a:r>
              <a:rPr sz="1300" b="1" spc="-5" dirty="0">
                <a:latin typeface="Carlito"/>
                <a:cs typeface="Carlito"/>
              </a:rPr>
              <a:t>de </a:t>
            </a:r>
            <a:r>
              <a:rPr sz="1300" b="1" spc="-10" dirty="0">
                <a:latin typeface="Carlito"/>
                <a:cs typeface="Carlito"/>
              </a:rPr>
              <a:t>30 </a:t>
            </a:r>
            <a:r>
              <a:rPr sz="1300" b="1" spc="-5" dirty="0">
                <a:latin typeface="Carlito"/>
                <a:cs typeface="Carlito"/>
              </a:rPr>
              <a:t>jours à compter de </a:t>
            </a:r>
            <a:r>
              <a:rPr sz="1300" b="1" spc="-10" dirty="0">
                <a:latin typeface="Carlito"/>
                <a:cs typeface="Carlito"/>
              </a:rPr>
              <a:t>la </a:t>
            </a:r>
            <a:r>
              <a:rPr sz="1300" b="1" dirty="0">
                <a:latin typeface="Carlito"/>
                <a:cs typeface="Carlito"/>
              </a:rPr>
              <a:t>date </a:t>
            </a:r>
            <a:r>
              <a:rPr sz="1300" b="1" spc="5" dirty="0">
                <a:latin typeface="Carlito"/>
                <a:cs typeface="Carlito"/>
              </a:rPr>
              <a:t>de </a:t>
            </a:r>
            <a:r>
              <a:rPr sz="1300" b="1" dirty="0">
                <a:latin typeface="Carlito"/>
                <a:cs typeface="Carlito"/>
              </a:rPr>
              <a:t>dépôt </a:t>
            </a:r>
            <a:r>
              <a:rPr sz="1300" b="1" spc="5" dirty="0">
                <a:latin typeface="Carlito"/>
                <a:cs typeface="Carlito"/>
              </a:rPr>
              <a:t>de </a:t>
            </a:r>
            <a:r>
              <a:rPr sz="1300" b="1" spc="-10" dirty="0">
                <a:latin typeface="Carlito"/>
                <a:cs typeface="Carlito"/>
              </a:rPr>
              <a:t>la </a:t>
            </a:r>
            <a:r>
              <a:rPr sz="1300" b="1" dirty="0">
                <a:latin typeface="Carlito"/>
                <a:cs typeface="Carlito"/>
              </a:rPr>
              <a:t>demande </a:t>
            </a:r>
            <a:r>
              <a:rPr sz="1300" b="1" spc="5" dirty="0">
                <a:latin typeface="Carlito"/>
                <a:cs typeface="Carlito"/>
              </a:rPr>
              <a:t>par  </a:t>
            </a:r>
            <a:r>
              <a:rPr sz="1300" b="1" spc="-70" dirty="0">
                <a:latin typeface="Arial"/>
                <a:cs typeface="Arial"/>
              </a:rPr>
              <a:t>l’investigateur.</a:t>
            </a:r>
            <a:endParaRPr sz="1300">
              <a:latin typeface="Arial"/>
              <a:cs typeface="Arial"/>
            </a:endParaRPr>
          </a:p>
          <a:p>
            <a:pPr>
              <a:lnSpc>
                <a:spcPct val="100000"/>
              </a:lnSpc>
              <a:spcBef>
                <a:spcPts val="15"/>
              </a:spcBef>
            </a:pPr>
            <a:endParaRPr sz="1800">
              <a:latin typeface="Arial"/>
              <a:cs typeface="Arial"/>
            </a:endParaRPr>
          </a:p>
          <a:p>
            <a:pPr marL="12700">
              <a:lnSpc>
                <a:spcPct val="100000"/>
              </a:lnSpc>
            </a:pPr>
            <a:r>
              <a:rPr sz="1300" b="1" spc="-10" dirty="0">
                <a:latin typeface="Carlito"/>
                <a:cs typeface="Carlito"/>
              </a:rPr>
              <a:t>3- </a:t>
            </a:r>
            <a:r>
              <a:rPr sz="1300" b="1" spc="-5" dirty="0">
                <a:latin typeface="Carlito"/>
                <a:cs typeface="Carlito"/>
              </a:rPr>
              <a:t>Confidentialité</a:t>
            </a:r>
            <a:r>
              <a:rPr sz="1300" b="1" spc="25" dirty="0">
                <a:latin typeface="Carlito"/>
                <a:cs typeface="Carlito"/>
              </a:rPr>
              <a:t> </a:t>
            </a:r>
            <a:r>
              <a:rPr sz="1300" b="1" spc="-5" dirty="0">
                <a:latin typeface="Carlito"/>
                <a:cs typeface="Carlito"/>
              </a:rPr>
              <a:t>:</a:t>
            </a:r>
            <a:endParaRPr sz="1300">
              <a:latin typeface="Carlito"/>
              <a:cs typeface="Carlito"/>
            </a:endParaRPr>
          </a:p>
          <a:p>
            <a:pPr marL="12700" marR="8890" indent="36195" algn="just">
              <a:lnSpc>
                <a:spcPct val="116900"/>
              </a:lnSpc>
            </a:pPr>
            <a:r>
              <a:rPr sz="1300" spc="-135" dirty="0">
                <a:latin typeface="Arial"/>
                <a:cs typeface="Arial"/>
              </a:rPr>
              <a:t>Les </a:t>
            </a:r>
            <a:r>
              <a:rPr sz="1300" spc="-65" dirty="0">
                <a:latin typeface="Arial"/>
                <a:cs typeface="Arial"/>
              </a:rPr>
              <a:t>membres </a:t>
            </a:r>
            <a:r>
              <a:rPr sz="1300" spc="-40" dirty="0">
                <a:latin typeface="Arial"/>
                <a:cs typeface="Arial"/>
              </a:rPr>
              <a:t>du </a:t>
            </a:r>
            <a:r>
              <a:rPr sz="1300" spc="-35" dirty="0">
                <a:latin typeface="Arial"/>
                <a:cs typeface="Arial"/>
              </a:rPr>
              <a:t>comité </a:t>
            </a:r>
            <a:r>
              <a:rPr sz="1300" spc="-30" dirty="0">
                <a:latin typeface="Arial"/>
                <a:cs typeface="Arial"/>
              </a:rPr>
              <a:t>d’éthique doivent </a:t>
            </a:r>
            <a:r>
              <a:rPr sz="1300" spc="-5" dirty="0">
                <a:latin typeface="Arial"/>
                <a:cs typeface="Arial"/>
              </a:rPr>
              <a:t>tenir </a:t>
            </a:r>
            <a:r>
              <a:rPr sz="1300" spc="-70" dirty="0">
                <a:latin typeface="Arial"/>
                <a:cs typeface="Arial"/>
              </a:rPr>
              <a:t>secrètes </a:t>
            </a:r>
            <a:r>
              <a:rPr sz="1300" spc="-75" dirty="0">
                <a:latin typeface="Arial"/>
                <a:cs typeface="Arial"/>
              </a:rPr>
              <a:t>les </a:t>
            </a:r>
            <a:r>
              <a:rPr sz="1300" spc="-30" dirty="0">
                <a:latin typeface="Arial"/>
                <a:cs typeface="Arial"/>
              </a:rPr>
              <a:t>informations </a:t>
            </a:r>
            <a:r>
              <a:rPr sz="1300" spc="-40" dirty="0">
                <a:latin typeface="Arial"/>
                <a:cs typeface="Arial"/>
              </a:rPr>
              <a:t>relatives </a:t>
            </a:r>
            <a:r>
              <a:rPr sz="1300" spc="-105" dirty="0">
                <a:latin typeface="Arial"/>
                <a:cs typeface="Arial"/>
              </a:rPr>
              <a:t>à </a:t>
            </a:r>
            <a:r>
              <a:rPr sz="1300" spc="-65" dirty="0">
                <a:latin typeface="Arial"/>
                <a:cs typeface="Arial"/>
              </a:rPr>
              <a:t>l’essai </a:t>
            </a:r>
            <a:r>
              <a:rPr sz="1300" spc="-5" dirty="0">
                <a:latin typeface="Arial"/>
                <a:cs typeface="Arial"/>
              </a:rPr>
              <a:t>et </a:t>
            </a:r>
            <a:r>
              <a:rPr sz="1300" spc="-105" dirty="0">
                <a:latin typeface="Arial"/>
                <a:cs typeface="Arial"/>
              </a:rPr>
              <a:t>à  </a:t>
            </a:r>
            <a:r>
              <a:rPr sz="1300" spc="-10" dirty="0">
                <a:latin typeface="Arial"/>
                <a:cs typeface="Arial"/>
              </a:rPr>
              <a:t>l’identité </a:t>
            </a:r>
            <a:r>
              <a:rPr sz="1300" spc="-95" dirty="0">
                <a:latin typeface="Arial"/>
                <a:cs typeface="Arial"/>
              </a:rPr>
              <a:t>des </a:t>
            </a:r>
            <a:r>
              <a:rPr sz="1300" spc="-55" dirty="0">
                <a:latin typeface="Arial"/>
                <a:cs typeface="Arial"/>
              </a:rPr>
              <a:t>sujets </a:t>
            </a:r>
            <a:r>
              <a:rPr sz="1300" spc="-35" dirty="0">
                <a:latin typeface="Arial"/>
                <a:cs typeface="Arial"/>
              </a:rPr>
              <a:t>participants </a:t>
            </a:r>
            <a:r>
              <a:rPr sz="1300" spc="-105" dirty="0">
                <a:latin typeface="Arial"/>
                <a:cs typeface="Arial"/>
              </a:rPr>
              <a:t>à </a:t>
            </a:r>
            <a:r>
              <a:rPr sz="1300" spc="-20" dirty="0">
                <a:latin typeface="Arial"/>
                <a:cs typeface="Arial"/>
              </a:rPr>
              <a:t>l’étude</a:t>
            </a:r>
            <a:r>
              <a:rPr sz="1300" spc="-90" dirty="0">
                <a:latin typeface="Arial"/>
                <a:cs typeface="Arial"/>
              </a:rPr>
              <a:t> </a:t>
            </a:r>
            <a:r>
              <a:rPr sz="1300" spc="-35" dirty="0">
                <a:latin typeface="Arial"/>
                <a:cs typeface="Arial"/>
              </a:rPr>
              <a:t>clinique.</a:t>
            </a:r>
            <a:endParaRPr sz="1300">
              <a:latin typeface="Arial"/>
              <a:cs typeface="Arial"/>
            </a:endParaRPr>
          </a:p>
          <a:p>
            <a:pPr marL="12700" marR="7620" algn="just">
              <a:lnSpc>
                <a:spcPct val="116900"/>
              </a:lnSpc>
              <a:spcBef>
                <a:spcPts val="5"/>
              </a:spcBef>
            </a:pPr>
            <a:r>
              <a:rPr sz="1300" spc="-70" dirty="0">
                <a:latin typeface="Arial"/>
                <a:cs typeface="Arial"/>
              </a:rPr>
              <a:t>L’archivage </a:t>
            </a:r>
            <a:r>
              <a:rPr sz="1300" spc="-95" dirty="0">
                <a:latin typeface="Arial"/>
                <a:cs typeface="Arial"/>
              </a:rPr>
              <a:t>des </a:t>
            </a:r>
            <a:r>
              <a:rPr sz="1300" spc="-55" dirty="0">
                <a:latin typeface="Arial"/>
                <a:cs typeface="Arial"/>
              </a:rPr>
              <a:t>documents </a:t>
            </a:r>
            <a:r>
              <a:rPr sz="1300" spc="-25" dirty="0">
                <a:latin typeface="Arial"/>
                <a:cs typeface="Arial"/>
              </a:rPr>
              <a:t>relatifs </a:t>
            </a:r>
            <a:r>
              <a:rPr sz="1300" spc="-75" dirty="0">
                <a:latin typeface="Arial"/>
                <a:cs typeface="Arial"/>
              </a:rPr>
              <a:t>aux </a:t>
            </a:r>
            <a:r>
              <a:rPr sz="1300" dirty="0">
                <a:latin typeface="Carlito"/>
                <a:cs typeface="Carlito"/>
              </a:rPr>
              <a:t>essais </a:t>
            </a:r>
            <a:r>
              <a:rPr sz="1300" spc="-5" dirty="0">
                <a:latin typeface="Carlito"/>
                <a:cs typeface="Carlito"/>
              </a:rPr>
              <a:t>cliniques sont archivés dans </a:t>
            </a:r>
            <a:r>
              <a:rPr sz="1300" dirty="0">
                <a:latin typeface="Carlito"/>
                <a:cs typeface="Carlito"/>
              </a:rPr>
              <a:t>un </a:t>
            </a:r>
            <a:r>
              <a:rPr sz="1300" spc="-5" dirty="0">
                <a:latin typeface="Carlito"/>
                <a:cs typeface="Carlito"/>
              </a:rPr>
              <a:t>local précisé </a:t>
            </a:r>
            <a:r>
              <a:rPr sz="1300" dirty="0">
                <a:latin typeface="Carlito"/>
                <a:cs typeface="Carlito"/>
              </a:rPr>
              <a:t>par </a:t>
            </a:r>
            <a:r>
              <a:rPr sz="1300" spc="-10" dirty="0">
                <a:latin typeface="Carlito"/>
                <a:cs typeface="Carlito"/>
              </a:rPr>
              <a:t>le  </a:t>
            </a:r>
            <a:r>
              <a:rPr sz="1300" spc="-40" dirty="0">
                <a:latin typeface="Arial"/>
                <a:cs typeface="Arial"/>
              </a:rPr>
              <a:t>président </a:t>
            </a:r>
            <a:r>
              <a:rPr sz="1300" spc="-50" dirty="0">
                <a:latin typeface="Arial"/>
                <a:cs typeface="Arial"/>
              </a:rPr>
              <a:t>du </a:t>
            </a:r>
            <a:r>
              <a:rPr sz="1300" spc="-30" dirty="0">
                <a:latin typeface="Arial"/>
                <a:cs typeface="Arial"/>
              </a:rPr>
              <a:t>comité </a:t>
            </a:r>
            <a:r>
              <a:rPr sz="1300" spc="-25" dirty="0">
                <a:latin typeface="Arial"/>
                <a:cs typeface="Arial"/>
              </a:rPr>
              <a:t>d’éthique </a:t>
            </a:r>
            <a:r>
              <a:rPr sz="1300" spc="-5" dirty="0">
                <a:latin typeface="Arial"/>
                <a:cs typeface="Arial"/>
              </a:rPr>
              <a:t>et </a:t>
            </a:r>
            <a:r>
              <a:rPr sz="1300" spc="-90" dirty="0">
                <a:latin typeface="Arial"/>
                <a:cs typeface="Arial"/>
              </a:rPr>
              <a:t>sous </a:t>
            </a:r>
            <a:r>
              <a:rPr sz="1300" spc="-130" dirty="0">
                <a:latin typeface="Arial"/>
                <a:cs typeface="Arial"/>
              </a:rPr>
              <a:t>sa</a:t>
            </a:r>
            <a:r>
              <a:rPr sz="1300" spc="-275" dirty="0">
                <a:latin typeface="Arial"/>
                <a:cs typeface="Arial"/>
              </a:rPr>
              <a:t> </a:t>
            </a:r>
            <a:r>
              <a:rPr sz="1300" spc="-45" dirty="0">
                <a:latin typeface="Arial"/>
                <a:cs typeface="Arial"/>
              </a:rPr>
              <a:t>responsabilité.</a:t>
            </a:r>
            <a:endParaRPr sz="1300">
              <a:latin typeface="Arial"/>
              <a:cs typeface="Arial"/>
            </a:endParaRPr>
          </a:p>
          <a:p>
            <a:pPr>
              <a:lnSpc>
                <a:spcPct val="100000"/>
              </a:lnSpc>
              <a:spcBef>
                <a:spcPts val="10"/>
              </a:spcBef>
            </a:pPr>
            <a:endParaRPr sz="1600">
              <a:latin typeface="Arial"/>
              <a:cs typeface="Arial"/>
            </a:endParaRPr>
          </a:p>
          <a:p>
            <a:pPr marL="12700">
              <a:lnSpc>
                <a:spcPct val="100000"/>
              </a:lnSpc>
            </a:pPr>
            <a:r>
              <a:rPr sz="1300" b="1" spc="-5" dirty="0">
                <a:latin typeface="Carlito"/>
                <a:cs typeface="Carlito"/>
              </a:rPr>
              <a:t>REFERENCES:</a:t>
            </a:r>
            <a:endParaRPr sz="1300">
              <a:latin typeface="Carlito"/>
              <a:cs typeface="Carlito"/>
            </a:endParaRPr>
          </a:p>
          <a:p>
            <a:pPr>
              <a:lnSpc>
                <a:spcPct val="100000"/>
              </a:lnSpc>
              <a:spcBef>
                <a:spcPts val="20"/>
              </a:spcBef>
            </a:pPr>
            <a:endParaRPr sz="1300">
              <a:latin typeface="Carlito"/>
              <a:cs typeface="Carlito"/>
            </a:endParaRPr>
          </a:p>
          <a:p>
            <a:pPr marL="12700">
              <a:lnSpc>
                <a:spcPct val="100000"/>
              </a:lnSpc>
            </a:pPr>
            <a:r>
              <a:rPr sz="1300" spc="-5" dirty="0">
                <a:latin typeface="Carlito"/>
                <a:cs typeface="Carlito"/>
              </a:rPr>
              <a:t>ICH : Institutional review board/ independent Ethics committee </a:t>
            </a:r>
            <a:r>
              <a:rPr sz="1300" spc="-10" dirty="0">
                <a:latin typeface="Carlito"/>
                <a:cs typeface="Carlito"/>
              </a:rPr>
              <a:t>section</a:t>
            </a:r>
            <a:r>
              <a:rPr sz="1300" spc="60" dirty="0">
                <a:latin typeface="Carlito"/>
                <a:cs typeface="Carlito"/>
              </a:rPr>
              <a:t> </a:t>
            </a:r>
            <a:r>
              <a:rPr sz="1300" spc="-5" dirty="0">
                <a:latin typeface="Carlito"/>
                <a:cs typeface="Carlito"/>
              </a:rPr>
              <a:t>3</a:t>
            </a:r>
            <a:endParaRPr sz="1300">
              <a:latin typeface="Carlito"/>
              <a:cs typeface="Carlito"/>
            </a:endParaRPr>
          </a:p>
        </p:txBody>
      </p:sp>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dirty="0"/>
              <a:t>7</a:t>
            </a:fld>
            <a:endParaRPr dirty="0"/>
          </a:p>
        </p:txBody>
      </p:sp>
      <p:sp>
        <p:nvSpPr>
          <p:cNvPr id="4" name="object 4"/>
          <p:cNvSpPr txBox="1">
            <a:spLocks noGrp="1"/>
          </p:cNvSpPr>
          <p:nvPr>
            <p:ph type="ftr" sz="quarter" idx="5"/>
          </p:nvPr>
        </p:nvSpPr>
        <p:spPr>
          <a:xfrm>
            <a:off x="560628" y="9299989"/>
            <a:ext cx="2441575" cy="179536"/>
          </a:xfrm>
          <a:prstGeom prst="rect">
            <a:avLst/>
          </a:prstGeom>
        </p:spPr>
        <p:txBody>
          <a:bodyPr vert="horz" wrap="square" lIns="0" tIns="0" rIns="0" bIns="0" rtlCol="0">
            <a:spAutoFit/>
          </a:bodyPr>
          <a:lstStyle/>
          <a:p>
            <a:pPr marL="12700">
              <a:lnSpc>
                <a:spcPts val="1410"/>
              </a:lnSpc>
            </a:pPr>
            <a:r>
              <a:rPr spc="-5" dirty="0"/>
              <a:t>Comité </a:t>
            </a:r>
            <a:r>
              <a:rPr dirty="0"/>
              <a:t>d’éthique de </a:t>
            </a:r>
            <a:r>
              <a:rPr spc="-5" dirty="0"/>
              <a:t>l’ISA </a:t>
            </a:r>
            <a:r>
              <a:rPr spc="-10" dirty="0"/>
              <a:t>version </a:t>
            </a:r>
            <a:r>
              <a:rPr dirty="0"/>
              <a:t>20</a:t>
            </a:r>
            <a:r>
              <a:rPr lang="fr-FR" dirty="0"/>
              <a:t>22</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831975" y="887729"/>
            <a:ext cx="3771900" cy="1260475"/>
            <a:chOff x="1831975" y="887729"/>
            <a:chExt cx="3771900" cy="1260475"/>
          </a:xfrm>
        </p:grpSpPr>
        <p:sp>
          <p:nvSpPr>
            <p:cNvPr id="3" name="object 3"/>
            <p:cNvSpPr/>
            <p:nvPr/>
          </p:nvSpPr>
          <p:spPr>
            <a:xfrm>
              <a:off x="1851025" y="919479"/>
              <a:ext cx="3752850" cy="1228725"/>
            </a:xfrm>
            <a:custGeom>
              <a:avLst/>
              <a:gdLst/>
              <a:ahLst/>
              <a:cxnLst/>
              <a:rect l="l" t="t" r="r" b="b"/>
              <a:pathLst>
                <a:path w="3752850" h="1228725">
                  <a:moveTo>
                    <a:pt x="3547999" y="0"/>
                  </a:moveTo>
                  <a:lnTo>
                    <a:pt x="204850" y="0"/>
                  </a:lnTo>
                  <a:lnTo>
                    <a:pt x="157873" y="5408"/>
                  </a:lnTo>
                  <a:lnTo>
                    <a:pt x="114753" y="20814"/>
                  </a:lnTo>
                  <a:lnTo>
                    <a:pt x="76718" y="44986"/>
                  </a:lnTo>
                  <a:lnTo>
                    <a:pt x="44996" y="76694"/>
                  </a:lnTo>
                  <a:lnTo>
                    <a:pt x="20817" y="114707"/>
                  </a:lnTo>
                  <a:lnTo>
                    <a:pt x="5409" y="157793"/>
                  </a:lnTo>
                  <a:lnTo>
                    <a:pt x="0" y="204724"/>
                  </a:lnTo>
                  <a:lnTo>
                    <a:pt x="0" y="1023874"/>
                  </a:lnTo>
                  <a:lnTo>
                    <a:pt x="5409" y="1070851"/>
                  </a:lnTo>
                  <a:lnTo>
                    <a:pt x="20817" y="1113971"/>
                  </a:lnTo>
                  <a:lnTo>
                    <a:pt x="44996" y="1152006"/>
                  </a:lnTo>
                  <a:lnTo>
                    <a:pt x="76718" y="1183728"/>
                  </a:lnTo>
                  <a:lnTo>
                    <a:pt x="114753" y="1207907"/>
                  </a:lnTo>
                  <a:lnTo>
                    <a:pt x="157873" y="1223315"/>
                  </a:lnTo>
                  <a:lnTo>
                    <a:pt x="204850" y="1228725"/>
                  </a:lnTo>
                  <a:lnTo>
                    <a:pt x="3547999" y="1228725"/>
                  </a:lnTo>
                  <a:lnTo>
                    <a:pt x="3594976" y="1223315"/>
                  </a:lnTo>
                  <a:lnTo>
                    <a:pt x="3638096" y="1207907"/>
                  </a:lnTo>
                  <a:lnTo>
                    <a:pt x="3676131" y="1183728"/>
                  </a:lnTo>
                  <a:lnTo>
                    <a:pt x="3707853" y="1152006"/>
                  </a:lnTo>
                  <a:lnTo>
                    <a:pt x="3732032" y="1113971"/>
                  </a:lnTo>
                  <a:lnTo>
                    <a:pt x="3747440" y="1070851"/>
                  </a:lnTo>
                  <a:lnTo>
                    <a:pt x="3752850" y="1023874"/>
                  </a:lnTo>
                  <a:lnTo>
                    <a:pt x="3752850" y="204724"/>
                  </a:lnTo>
                  <a:lnTo>
                    <a:pt x="3747440" y="157793"/>
                  </a:lnTo>
                  <a:lnTo>
                    <a:pt x="3732032" y="114707"/>
                  </a:lnTo>
                  <a:lnTo>
                    <a:pt x="3707853" y="76694"/>
                  </a:lnTo>
                  <a:lnTo>
                    <a:pt x="3676131" y="44986"/>
                  </a:lnTo>
                  <a:lnTo>
                    <a:pt x="3638096" y="20814"/>
                  </a:lnTo>
                  <a:lnTo>
                    <a:pt x="3594976" y="5408"/>
                  </a:lnTo>
                  <a:lnTo>
                    <a:pt x="3547999" y="0"/>
                  </a:lnTo>
                  <a:close/>
                </a:path>
              </a:pathLst>
            </a:custGeom>
            <a:solidFill>
              <a:srgbClr val="233E5F">
                <a:alpha val="50195"/>
              </a:srgbClr>
            </a:solidFill>
          </p:spPr>
          <p:txBody>
            <a:bodyPr wrap="square" lIns="0" tIns="0" rIns="0" bIns="0" rtlCol="0"/>
            <a:lstStyle/>
            <a:p>
              <a:endParaRPr/>
            </a:p>
          </p:txBody>
        </p:sp>
        <p:sp>
          <p:nvSpPr>
            <p:cNvPr id="4" name="object 4"/>
            <p:cNvSpPr/>
            <p:nvPr/>
          </p:nvSpPr>
          <p:spPr>
            <a:xfrm>
              <a:off x="1838325" y="894079"/>
              <a:ext cx="3752850" cy="1228725"/>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1838325" y="894079"/>
              <a:ext cx="3752850" cy="1228725"/>
            </a:xfrm>
            <a:custGeom>
              <a:avLst/>
              <a:gdLst/>
              <a:ahLst/>
              <a:cxnLst/>
              <a:rect l="l" t="t" r="r" b="b"/>
              <a:pathLst>
                <a:path w="3752850" h="1228725">
                  <a:moveTo>
                    <a:pt x="204850" y="0"/>
                  </a:moveTo>
                  <a:lnTo>
                    <a:pt x="157873" y="5409"/>
                  </a:lnTo>
                  <a:lnTo>
                    <a:pt x="114753" y="20817"/>
                  </a:lnTo>
                  <a:lnTo>
                    <a:pt x="76718" y="44996"/>
                  </a:lnTo>
                  <a:lnTo>
                    <a:pt x="44996" y="76718"/>
                  </a:lnTo>
                  <a:lnTo>
                    <a:pt x="20817" y="114753"/>
                  </a:lnTo>
                  <a:lnTo>
                    <a:pt x="5409" y="157873"/>
                  </a:lnTo>
                  <a:lnTo>
                    <a:pt x="0" y="204850"/>
                  </a:lnTo>
                  <a:lnTo>
                    <a:pt x="0" y="1024001"/>
                  </a:lnTo>
                  <a:lnTo>
                    <a:pt x="5409" y="1070931"/>
                  </a:lnTo>
                  <a:lnTo>
                    <a:pt x="20817" y="1114017"/>
                  </a:lnTo>
                  <a:lnTo>
                    <a:pt x="44996" y="1152030"/>
                  </a:lnTo>
                  <a:lnTo>
                    <a:pt x="76718" y="1183738"/>
                  </a:lnTo>
                  <a:lnTo>
                    <a:pt x="114753" y="1207910"/>
                  </a:lnTo>
                  <a:lnTo>
                    <a:pt x="157873" y="1223316"/>
                  </a:lnTo>
                  <a:lnTo>
                    <a:pt x="204850" y="1228725"/>
                  </a:lnTo>
                  <a:lnTo>
                    <a:pt x="3547999" y="1228725"/>
                  </a:lnTo>
                  <a:lnTo>
                    <a:pt x="3594976" y="1223316"/>
                  </a:lnTo>
                  <a:lnTo>
                    <a:pt x="3638096" y="1207910"/>
                  </a:lnTo>
                  <a:lnTo>
                    <a:pt x="3676131" y="1183738"/>
                  </a:lnTo>
                  <a:lnTo>
                    <a:pt x="3707853" y="1152030"/>
                  </a:lnTo>
                  <a:lnTo>
                    <a:pt x="3732032" y="1114017"/>
                  </a:lnTo>
                  <a:lnTo>
                    <a:pt x="3747440" y="1070931"/>
                  </a:lnTo>
                  <a:lnTo>
                    <a:pt x="3752850" y="1024001"/>
                  </a:lnTo>
                  <a:lnTo>
                    <a:pt x="3752850" y="204850"/>
                  </a:lnTo>
                  <a:lnTo>
                    <a:pt x="3747440" y="157873"/>
                  </a:lnTo>
                  <a:lnTo>
                    <a:pt x="3732032" y="114753"/>
                  </a:lnTo>
                  <a:lnTo>
                    <a:pt x="3707853" y="76718"/>
                  </a:lnTo>
                  <a:lnTo>
                    <a:pt x="3676131" y="44996"/>
                  </a:lnTo>
                  <a:lnTo>
                    <a:pt x="3638096" y="20817"/>
                  </a:lnTo>
                  <a:lnTo>
                    <a:pt x="3594976" y="5409"/>
                  </a:lnTo>
                  <a:lnTo>
                    <a:pt x="3547999" y="0"/>
                  </a:lnTo>
                  <a:lnTo>
                    <a:pt x="204850" y="0"/>
                  </a:lnTo>
                  <a:close/>
                </a:path>
              </a:pathLst>
            </a:custGeom>
            <a:ln w="12700">
              <a:solidFill>
                <a:srgbClr val="94B3D6"/>
              </a:solidFill>
            </a:ln>
          </p:spPr>
          <p:txBody>
            <a:bodyPr wrap="square" lIns="0" tIns="0" rIns="0" bIns="0" rtlCol="0"/>
            <a:lstStyle/>
            <a:p>
              <a:endParaRPr/>
            </a:p>
          </p:txBody>
        </p:sp>
      </p:grpSp>
      <p:sp>
        <p:nvSpPr>
          <p:cNvPr id="6" name="object 6"/>
          <p:cNvSpPr txBox="1"/>
          <p:nvPr/>
        </p:nvSpPr>
        <p:spPr>
          <a:xfrm>
            <a:off x="2652141" y="929005"/>
            <a:ext cx="2289175" cy="820289"/>
          </a:xfrm>
          <a:prstGeom prst="rect">
            <a:avLst/>
          </a:prstGeom>
        </p:spPr>
        <p:txBody>
          <a:bodyPr vert="horz" wrap="square" lIns="0" tIns="12700" rIns="0" bIns="0" rtlCol="0">
            <a:spAutoFit/>
          </a:bodyPr>
          <a:lstStyle/>
          <a:p>
            <a:pPr marL="12700" marR="5080" indent="201295">
              <a:lnSpc>
                <a:spcPct val="153500"/>
              </a:lnSpc>
              <a:spcBef>
                <a:spcPts val="100"/>
              </a:spcBef>
            </a:pPr>
            <a:r>
              <a:rPr sz="1800" b="1" spc="-170" dirty="0">
                <a:latin typeface="Arial"/>
                <a:cs typeface="Arial"/>
              </a:rPr>
              <a:t>C</a:t>
            </a:r>
            <a:r>
              <a:rPr lang="fr-FR" sz="1800" b="1" spc="-170" dirty="0" err="1">
                <a:latin typeface="Arial"/>
                <a:cs typeface="Arial"/>
              </a:rPr>
              <a:t>omité</a:t>
            </a:r>
            <a:r>
              <a:rPr lang="fr-FR" sz="1800" b="1" spc="-170" dirty="0">
                <a:latin typeface="Arial"/>
                <a:cs typeface="Arial"/>
              </a:rPr>
              <a:t> d’éthique </a:t>
            </a:r>
            <a:r>
              <a:rPr sz="1800" b="1" spc="-180" dirty="0">
                <a:latin typeface="Arial"/>
                <a:cs typeface="Arial"/>
              </a:rPr>
              <a:t>  </a:t>
            </a:r>
            <a:r>
              <a:rPr sz="1800" b="1" spc="-10" dirty="0">
                <a:latin typeface="Carlito"/>
                <a:cs typeface="Carlito"/>
              </a:rPr>
              <a:t>INSTITUT SALAH</a:t>
            </a:r>
            <a:r>
              <a:rPr sz="1800" b="1" spc="-5" dirty="0">
                <a:latin typeface="Carlito"/>
                <a:cs typeface="Carlito"/>
              </a:rPr>
              <a:t> AZAIEZ</a:t>
            </a:r>
            <a:endParaRPr sz="1800" dirty="0">
              <a:latin typeface="Carlito"/>
              <a:cs typeface="Carlito"/>
            </a:endParaRPr>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38100">
              <a:lnSpc>
                <a:spcPts val="1410"/>
              </a:lnSpc>
            </a:pPr>
            <a:fld id="{81D60167-4931-47E6-BA6A-407CBD079E47}" type="slidenum">
              <a:rPr dirty="0"/>
              <a:t>8</a:t>
            </a:fld>
            <a:endParaRPr dirty="0"/>
          </a:p>
        </p:txBody>
      </p:sp>
      <p:sp>
        <p:nvSpPr>
          <p:cNvPr id="10" name="object 10"/>
          <p:cNvSpPr txBox="1">
            <a:spLocks noGrp="1"/>
          </p:cNvSpPr>
          <p:nvPr>
            <p:ph type="ftr" sz="quarter" idx="5"/>
          </p:nvPr>
        </p:nvSpPr>
        <p:spPr>
          <a:xfrm>
            <a:off x="560628" y="9299989"/>
            <a:ext cx="2441575" cy="179536"/>
          </a:xfrm>
          <a:prstGeom prst="rect">
            <a:avLst/>
          </a:prstGeom>
        </p:spPr>
        <p:txBody>
          <a:bodyPr vert="horz" wrap="square" lIns="0" tIns="0" rIns="0" bIns="0" rtlCol="0">
            <a:spAutoFit/>
          </a:bodyPr>
          <a:lstStyle/>
          <a:p>
            <a:pPr marL="12700">
              <a:lnSpc>
                <a:spcPts val="1410"/>
              </a:lnSpc>
            </a:pPr>
            <a:r>
              <a:rPr spc="-5" dirty="0"/>
              <a:t>Comité </a:t>
            </a:r>
            <a:r>
              <a:rPr dirty="0"/>
              <a:t>d’éthique de </a:t>
            </a:r>
            <a:r>
              <a:rPr spc="-5" dirty="0"/>
              <a:t>l’ISA </a:t>
            </a:r>
            <a:r>
              <a:rPr spc="-10" dirty="0"/>
              <a:t>version </a:t>
            </a:r>
            <a:r>
              <a:rPr dirty="0"/>
              <a:t>20</a:t>
            </a:r>
            <a:r>
              <a:rPr lang="fr-FR" dirty="0"/>
              <a:t>22</a:t>
            </a:r>
            <a:endParaRPr dirty="0"/>
          </a:p>
        </p:txBody>
      </p:sp>
      <p:sp>
        <p:nvSpPr>
          <p:cNvPr id="7" name="object 7"/>
          <p:cNvSpPr txBox="1"/>
          <p:nvPr/>
        </p:nvSpPr>
        <p:spPr>
          <a:xfrm>
            <a:off x="2832354" y="2661284"/>
            <a:ext cx="1930400" cy="299720"/>
          </a:xfrm>
          <a:prstGeom prst="rect">
            <a:avLst/>
          </a:prstGeom>
        </p:spPr>
        <p:txBody>
          <a:bodyPr vert="horz" wrap="square" lIns="0" tIns="12700" rIns="0" bIns="0" rtlCol="0">
            <a:spAutoFit/>
          </a:bodyPr>
          <a:lstStyle/>
          <a:p>
            <a:pPr marL="12700">
              <a:lnSpc>
                <a:spcPct val="100000"/>
              </a:lnSpc>
              <a:spcBef>
                <a:spcPts val="100"/>
              </a:spcBef>
            </a:pPr>
            <a:r>
              <a:rPr sz="1800" b="1" i="1" u="heavy" spc="-5" dirty="0">
                <a:uFill>
                  <a:solidFill>
                    <a:srgbClr val="000000"/>
                  </a:solidFill>
                </a:uFill>
                <a:latin typeface="Carlito"/>
                <a:cs typeface="Carlito"/>
              </a:rPr>
              <a:t>COMPOSITION</a:t>
            </a:r>
            <a:r>
              <a:rPr sz="1800" b="1" i="1" u="heavy" spc="-55" dirty="0">
                <a:uFill>
                  <a:solidFill>
                    <a:srgbClr val="000000"/>
                  </a:solidFill>
                </a:uFill>
                <a:latin typeface="Carlito"/>
                <a:cs typeface="Carlito"/>
              </a:rPr>
              <a:t> </a:t>
            </a:r>
            <a:r>
              <a:rPr sz="1800" b="1" i="1" u="heavy" spc="-5" dirty="0">
                <a:uFill>
                  <a:solidFill>
                    <a:srgbClr val="000000"/>
                  </a:solidFill>
                </a:uFill>
                <a:latin typeface="Carlito"/>
                <a:cs typeface="Carlito"/>
              </a:rPr>
              <a:t>20</a:t>
            </a:r>
            <a:r>
              <a:rPr lang="fr-FR" sz="1800" b="1" i="1" u="heavy" spc="-5" dirty="0">
                <a:uFill>
                  <a:solidFill>
                    <a:srgbClr val="000000"/>
                  </a:solidFill>
                </a:uFill>
                <a:latin typeface="Carlito"/>
                <a:cs typeface="Carlito"/>
              </a:rPr>
              <a:t>22</a:t>
            </a:r>
            <a:endParaRPr sz="1800" dirty="0">
              <a:latin typeface="Carlito"/>
              <a:cs typeface="Carlito"/>
            </a:endParaRPr>
          </a:p>
        </p:txBody>
      </p:sp>
      <p:graphicFrame>
        <p:nvGraphicFramePr>
          <p:cNvPr id="8" name="object 8"/>
          <p:cNvGraphicFramePr>
            <a:graphicFrameLocks noGrp="1"/>
          </p:cNvGraphicFramePr>
          <p:nvPr>
            <p:extLst>
              <p:ext uri="{D42A27DB-BD31-4B8C-83A1-F6EECF244321}">
                <p14:modId xmlns:p14="http://schemas.microsoft.com/office/powerpoint/2010/main" val="2726784122"/>
              </p:ext>
            </p:extLst>
          </p:nvPr>
        </p:nvGraphicFramePr>
        <p:xfrm>
          <a:off x="128015" y="3286632"/>
          <a:ext cx="7344409" cy="5245859"/>
        </p:xfrm>
        <a:graphic>
          <a:graphicData uri="http://schemas.openxmlformats.org/drawingml/2006/table">
            <a:tbl>
              <a:tblPr firstRow="1" bandRow="1">
                <a:tableStyleId>{2D5ABB26-0587-4C30-8999-92F81FD0307C}</a:tableStyleId>
              </a:tblPr>
              <a:tblGrid>
                <a:gridCol w="1600835">
                  <a:extLst>
                    <a:ext uri="{9D8B030D-6E8A-4147-A177-3AD203B41FA5}">
                      <a16:colId xmlns:a16="http://schemas.microsoft.com/office/drawing/2014/main" val="20000"/>
                    </a:ext>
                  </a:extLst>
                </a:gridCol>
                <a:gridCol w="1981835">
                  <a:extLst>
                    <a:ext uri="{9D8B030D-6E8A-4147-A177-3AD203B41FA5}">
                      <a16:colId xmlns:a16="http://schemas.microsoft.com/office/drawing/2014/main" val="20001"/>
                    </a:ext>
                  </a:extLst>
                </a:gridCol>
                <a:gridCol w="1530350">
                  <a:extLst>
                    <a:ext uri="{9D8B030D-6E8A-4147-A177-3AD203B41FA5}">
                      <a16:colId xmlns:a16="http://schemas.microsoft.com/office/drawing/2014/main" val="20002"/>
                    </a:ext>
                  </a:extLst>
                </a:gridCol>
                <a:gridCol w="2231389">
                  <a:extLst>
                    <a:ext uri="{9D8B030D-6E8A-4147-A177-3AD203B41FA5}">
                      <a16:colId xmlns:a16="http://schemas.microsoft.com/office/drawing/2014/main" val="20003"/>
                    </a:ext>
                  </a:extLst>
                </a:gridCol>
              </a:tblGrid>
              <a:tr h="439293">
                <a:tc>
                  <a:txBody>
                    <a:bodyPr/>
                    <a:lstStyle/>
                    <a:p>
                      <a:pPr marL="213360">
                        <a:lnSpc>
                          <a:spcPts val="1625"/>
                        </a:lnSpc>
                      </a:pPr>
                      <a:r>
                        <a:rPr sz="1400" b="1" spc="-15" dirty="0">
                          <a:latin typeface="Carlito"/>
                          <a:cs typeface="Carlito"/>
                        </a:rPr>
                        <a:t>Nom </a:t>
                      </a:r>
                      <a:r>
                        <a:rPr sz="1400" b="1" spc="-10" dirty="0">
                          <a:latin typeface="Carlito"/>
                          <a:cs typeface="Carlito"/>
                        </a:rPr>
                        <a:t>et</a:t>
                      </a:r>
                      <a:r>
                        <a:rPr sz="1400" b="1" spc="-5" dirty="0">
                          <a:latin typeface="Carlito"/>
                          <a:cs typeface="Carlito"/>
                        </a:rPr>
                        <a:t> </a:t>
                      </a:r>
                      <a:r>
                        <a:rPr sz="1400" b="1" dirty="0">
                          <a:latin typeface="Carlito"/>
                          <a:cs typeface="Carlito"/>
                        </a:rPr>
                        <a:t>prénom</a:t>
                      </a:r>
                      <a:endParaRPr sz="14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8CCE3"/>
                    </a:solidFill>
                  </a:tcPr>
                </a:tc>
                <a:tc>
                  <a:txBody>
                    <a:bodyPr/>
                    <a:lstStyle/>
                    <a:p>
                      <a:pPr algn="ctr">
                        <a:lnSpc>
                          <a:spcPts val="1625"/>
                        </a:lnSpc>
                      </a:pPr>
                      <a:r>
                        <a:rPr lang="fr-FR" sz="1400" b="1" spc="-5" dirty="0">
                          <a:latin typeface="Carlito"/>
                          <a:cs typeface="Carlito"/>
                        </a:rPr>
                        <a:t>Service </a:t>
                      </a:r>
                      <a:endParaRPr sz="14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8CCE3"/>
                    </a:solidFill>
                  </a:tcPr>
                </a:tc>
                <a:tc>
                  <a:txBody>
                    <a:bodyPr/>
                    <a:lstStyle/>
                    <a:p>
                      <a:pPr algn="ctr">
                        <a:lnSpc>
                          <a:spcPts val="1625"/>
                        </a:lnSpc>
                      </a:pPr>
                      <a:r>
                        <a:rPr sz="1400" b="1" spc="-10" dirty="0">
                          <a:latin typeface="Carlito"/>
                          <a:cs typeface="Carlito"/>
                        </a:rPr>
                        <a:t>Statut </a:t>
                      </a:r>
                      <a:r>
                        <a:rPr sz="1400" b="1" spc="-5" dirty="0">
                          <a:latin typeface="Carlito"/>
                          <a:cs typeface="Carlito"/>
                        </a:rPr>
                        <a:t>dans</a:t>
                      </a:r>
                      <a:r>
                        <a:rPr sz="1400" b="1" spc="15" dirty="0">
                          <a:latin typeface="Carlito"/>
                          <a:cs typeface="Carlito"/>
                        </a:rPr>
                        <a:t> </a:t>
                      </a:r>
                      <a:r>
                        <a:rPr sz="1400" b="1" spc="-10" dirty="0">
                          <a:latin typeface="Carlito"/>
                          <a:cs typeface="Carlito"/>
                        </a:rPr>
                        <a:t>le</a:t>
                      </a:r>
                      <a:endParaRPr sz="1400">
                        <a:latin typeface="Carlito"/>
                        <a:cs typeface="Carlito"/>
                      </a:endParaRPr>
                    </a:p>
                    <a:p>
                      <a:pPr algn="ctr">
                        <a:lnSpc>
                          <a:spcPct val="100000"/>
                        </a:lnSpc>
                        <a:spcBef>
                          <a:spcPts val="25"/>
                        </a:spcBef>
                      </a:pPr>
                      <a:r>
                        <a:rPr sz="1400" b="1" spc="-90" dirty="0">
                          <a:latin typeface="Arial"/>
                          <a:cs typeface="Arial"/>
                        </a:rPr>
                        <a:t>comité</a:t>
                      </a:r>
                      <a:r>
                        <a:rPr sz="1400" b="1" spc="-80" dirty="0">
                          <a:latin typeface="Arial"/>
                          <a:cs typeface="Arial"/>
                        </a:rPr>
                        <a:t> </a:t>
                      </a:r>
                      <a:r>
                        <a:rPr sz="1400" b="1" spc="-75" dirty="0">
                          <a:latin typeface="Arial"/>
                          <a:cs typeface="Arial"/>
                        </a:rPr>
                        <a:t>d’éthique</a:t>
                      </a:r>
                      <a:endParaRPr sz="140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8CCE3"/>
                    </a:solidFill>
                  </a:tcPr>
                </a:tc>
                <a:tc>
                  <a:txBody>
                    <a:bodyPr/>
                    <a:lstStyle/>
                    <a:p>
                      <a:pPr marL="2540" algn="ctr">
                        <a:lnSpc>
                          <a:spcPts val="1625"/>
                        </a:lnSpc>
                      </a:pPr>
                      <a:r>
                        <a:rPr sz="1400" b="1" spc="-10" dirty="0">
                          <a:latin typeface="Carlito"/>
                          <a:cs typeface="Carlito"/>
                        </a:rPr>
                        <a:t>mails</a:t>
                      </a:r>
                      <a:endParaRPr sz="140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8CCE3"/>
                    </a:solidFill>
                  </a:tcPr>
                </a:tc>
                <a:extLst>
                  <a:ext uri="{0D108BD9-81ED-4DB2-BD59-A6C34878D82A}">
                    <a16:rowId xmlns:a16="http://schemas.microsoft.com/office/drawing/2014/main" val="10000"/>
                  </a:ext>
                </a:extLst>
              </a:tr>
              <a:tr h="460247">
                <a:tc>
                  <a:txBody>
                    <a:bodyPr/>
                    <a:lstStyle/>
                    <a:p>
                      <a:pPr marL="69850">
                        <a:lnSpc>
                          <a:spcPts val="1415"/>
                        </a:lnSpc>
                      </a:pPr>
                      <a:r>
                        <a:rPr sz="1200" dirty="0" err="1">
                          <a:latin typeface="Carlito"/>
                          <a:cs typeface="Carlito"/>
                        </a:rPr>
                        <a:t>Pr</a:t>
                      </a:r>
                      <a:r>
                        <a:rPr sz="1200" dirty="0">
                          <a:latin typeface="Carlito"/>
                          <a:cs typeface="Carlito"/>
                        </a:rPr>
                        <a:t> </a:t>
                      </a:r>
                      <a:r>
                        <a:rPr lang="fr-FR" sz="1200" dirty="0">
                          <a:latin typeface="Carlito"/>
                          <a:cs typeface="Carlito"/>
                        </a:rPr>
                        <a:t>Asma Zidi</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ts val="1415"/>
                        </a:lnSpc>
                      </a:pPr>
                      <a:r>
                        <a:rPr lang="fr-FR" sz="1200" spc="-5" dirty="0">
                          <a:latin typeface="Carlito"/>
                          <a:cs typeface="Carlito"/>
                        </a:rPr>
                        <a:t>Radiologie</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ts val="1415"/>
                        </a:lnSpc>
                      </a:pPr>
                      <a:r>
                        <a:rPr sz="1200" spc="-5" dirty="0" err="1">
                          <a:latin typeface="Carlito"/>
                          <a:cs typeface="Carlito"/>
                        </a:rPr>
                        <a:t>Présidente</a:t>
                      </a:r>
                      <a:r>
                        <a:rPr lang="fr-FR" sz="1200" spc="-5" dirty="0">
                          <a:latin typeface="Carlito"/>
                          <a:cs typeface="Carlito"/>
                        </a:rPr>
                        <a:t> </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ts val="1415"/>
                        </a:lnSpc>
                      </a:pPr>
                      <a:r>
                        <a:rPr lang="fr-FR" sz="1200" b="1" dirty="0">
                          <a:effectLst/>
                          <a:latin typeface="Calibri" panose="020F0502020204030204" pitchFamily="34" charset="0"/>
                          <a:ea typeface="Calibri" panose="020F0502020204030204" pitchFamily="34" charset="0"/>
                          <a:cs typeface="Arial" panose="020B0604020202020204" pitchFamily="34" charset="0"/>
                        </a:rPr>
                        <a:t>drzidiasma@yahoo.fr</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1"/>
                  </a:ext>
                </a:extLst>
              </a:tr>
              <a:tr h="377952">
                <a:tc>
                  <a:txBody>
                    <a:bodyPr/>
                    <a:lstStyle/>
                    <a:p>
                      <a:pPr marL="69850">
                        <a:lnSpc>
                          <a:spcPts val="1415"/>
                        </a:lnSpc>
                      </a:pPr>
                      <a:r>
                        <a:rPr lang="fr-FR" sz="1200" dirty="0">
                          <a:latin typeface="Carlito"/>
                          <a:cs typeface="Carlito"/>
                        </a:rPr>
                        <a:t>Pr Ag Hanen Bouaziz</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ts val="1415"/>
                        </a:lnSpc>
                      </a:pPr>
                      <a:r>
                        <a:rPr lang="fr-FR" sz="1200" spc="-5" dirty="0">
                          <a:latin typeface="Carlito"/>
                          <a:cs typeface="Carlito"/>
                        </a:rPr>
                        <a:t>Chirurgie carcinologique </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marR="64135">
                        <a:lnSpc>
                          <a:spcPts val="1460"/>
                        </a:lnSpc>
                        <a:spcBef>
                          <a:spcPts val="5"/>
                        </a:spcBef>
                        <a:tabLst>
                          <a:tab pos="919480" algn="l"/>
                        </a:tabLst>
                      </a:pPr>
                      <a:r>
                        <a:rPr sz="1200" spc="-5" dirty="0" err="1">
                          <a:latin typeface="Carlito"/>
                          <a:cs typeface="Carlito"/>
                        </a:rPr>
                        <a:t>S</a:t>
                      </a:r>
                      <a:r>
                        <a:rPr sz="1200" dirty="0" err="1">
                          <a:latin typeface="Carlito"/>
                          <a:cs typeface="Carlito"/>
                        </a:rPr>
                        <a:t>e</a:t>
                      </a:r>
                      <a:r>
                        <a:rPr sz="1200" spc="-5" dirty="0" err="1">
                          <a:latin typeface="Carlito"/>
                          <a:cs typeface="Carlito"/>
                        </a:rPr>
                        <a:t>c</a:t>
                      </a:r>
                      <a:r>
                        <a:rPr sz="1200" spc="-15" dirty="0" err="1">
                          <a:latin typeface="Carlito"/>
                          <a:cs typeface="Carlito"/>
                        </a:rPr>
                        <a:t>r</a:t>
                      </a:r>
                      <a:r>
                        <a:rPr sz="1200" dirty="0" err="1">
                          <a:latin typeface="Carlito"/>
                          <a:cs typeface="Carlito"/>
                        </a:rPr>
                        <a:t>é</a:t>
                      </a:r>
                      <a:r>
                        <a:rPr sz="1200" spc="5" dirty="0" err="1">
                          <a:latin typeface="Carlito"/>
                          <a:cs typeface="Carlito"/>
                        </a:rPr>
                        <a:t>t</a:t>
                      </a:r>
                      <a:r>
                        <a:rPr sz="1200" dirty="0" err="1">
                          <a:latin typeface="Carlito"/>
                          <a:cs typeface="Carlito"/>
                        </a:rPr>
                        <a:t>a</a:t>
                      </a:r>
                      <a:r>
                        <a:rPr sz="1200" spc="-15" dirty="0" err="1">
                          <a:latin typeface="Carlito"/>
                          <a:cs typeface="Carlito"/>
                        </a:rPr>
                        <a:t>ir</a:t>
                      </a:r>
                      <a:r>
                        <a:rPr sz="1200" dirty="0" err="1">
                          <a:latin typeface="Carlito"/>
                          <a:cs typeface="Carlito"/>
                        </a:rPr>
                        <a:t>e</a:t>
                      </a:r>
                      <a:r>
                        <a:rPr lang="fr-FR" sz="1200" dirty="0">
                          <a:latin typeface="Carlito"/>
                          <a:cs typeface="Carlito"/>
                        </a:rPr>
                        <a:t> </a:t>
                      </a:r>
                      <a:r>
                        <a:rPr sz="1200" spc="10" dirty="0">
                          <a:latin typeface="Carlito"/>
                          <a:cs typeface="Carlito"/>
                        </a:rPr>
                        <a:t>Générale</a:t>
                      </a:r>
                      <a:r>
                        <a:rPr sz="1200" dirty="0">
                          <a:latin typeface="Carlito"/>
                          <a:cs typeface="Carlito"/>
                        </a:rPr>
                        <a:t>  </a:t>
                      </a:r>
                    </a:p>
                  </a:txBody>
                  <a:tcPr marL="0" marR="0" marT="63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ts val="1415"/>
                        </a:lnSpc>
                      </a:pPr>
                      <a:r>
                        <a:rPr lang="fr-FR" sz="1200" b="1" dirty="0">
                          <a:effectLst/>
                          <a:latin typeface="Calibri" panose="020F0502020204030204" pitchFamily="34" charset="0"/>
                          <a:ea typeface="Calibri" panose="020F0502020204030204" pitchFamily="34" charset="0"/>
                          <a:cs typeface="Arial" panose="020B0604020202020204" pitchFamily="34" charset="0"/>
                        </a:rPr>
                        <a:t>Hanen.bouaziz@fmt.utm.tn</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2"/>
                  </a:ext>
                </a:extLst>
              </a:tr>
              <a:tr h="553976">
                <a:tc>
                  <a:txBody>
                    <a:bodyPr/>
                    <a:lstStyle/>
                    <a:p>
                      <a:pPr marL="69850">
                        <a:lnSpc>
                          <a:spcPts val="1415"/>
                        </a:lnSpc>
                      </a:pPr>
                      <a:r>
                        <a:rPr lang="fr-FR" sz="1200" dirty="0">
                          <a:effectLst/>
                          <a:latin typeface="Arial" panose="020B0604020202020204" pitchFamily="34" charset="0"/>
                          <a:ea typeface="Calibri" panose="020F0502020204030204" pitchFamily="34" charset="0"/>
                        </a:rPr>
                        <a:t>Dr Nehla </a:t>
                      </a:r>
                      <a:r>
                        <a:rPr lang="fr-FR" sz="1200" dirty="0" err="1">
                          <a:effectLst/>
                          <a:latin typeface="Arial" panose="020B0604020202020204" pitchFamily="34" charset="0"/>
                          <a:ea typeface="Calibri" panose="020F0502020204030204" pitchFamily="34" charset="0"/>
                        </a:rPr>
                        <a:t>Mokni</a:t>
                      </a:r>
                      <a:r>
                        <a:rPr lang="fr-FR" sz="1200" dirty="0">
                          <a:effectLst/>
                          <a:latin typeface="Arial" panose="020B0604020202020204" pitchFamily="34" charset="0"/>
                          <a:ea typeface="Calibri" panose="020F0502020204030204" pitchFamily="34" charset="0"/>
                        </a:rPr>
                        <a:t> </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ts val="1415"/>
                        </a:lnSpc>
                      </a:pPr>
                      <a:r>
                        <a:rPr lang="fr-FR" sz="1200" dirty="0">
                          <a:latin typeface="Arial"/>
                          <a:cs typeface="Arial"/>
                        </a:rPr>
                        <a:t>Service </a:t>
                      </a:r>
                      <a:r>
                        <a:rPr lang="fr-FR" sz="1200" dirty="0" err="1">
                          <a:latin typeface="Arial"/>
                          <a:cs typeface="Arial"/>
                        </a:rPr>
                        <a:t>anatomopathogie</a:t>
                      </a:r>
                      <a:endParaRPr sz="1200" dirty="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ts val="1415"/>
                        </a:lnSpc>
                      </a:pPr>
                      <a:r>
                        <a:rPr lang="fr-FR" sz="1200" dirty="0">
                          <a:effectLst/>
                          <a:latin typeface="Arial" panose="020B0604020202020204" pitchFamily="34" charset="0"/>
                          <a:ea typeface="Calibri" panose="020F0502020204030204" pitchFamily="34" charset="0"/>
                        </a:rPr>
                        <a:t>secrétaire adjoint </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ts val="1415"/>
                        </a:lnSpc>
                      </a:pPr>
                      <a:r>
                        <a:rPr lang="fr-FR" sz="1200" b="1" dirty="0">
                          <a:effectLst/>
                          <a:latin typeface="Calibri" panose="020F0502020204030204" pitchFamily="34" charset="0"/>
                          <a:ea typeface="Calibri" panose="020F0502020204030204" pitchFamily="34" charset="0"/>
                          <a:cs typeface="Arial" panose="020B0604020202020204" pitchFamily="34" charset="0"/>
                        </a:rPr>
                        <a:t>nehla.mokni@rns.tn</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3"/>
                  </a:ext>
                </a:extLst>
              </a:tr>
              <a:tr h="530351">
                <a:tc>
                  <a:txBody>
                    <a:bodyPr/>
                    <a:lstStyle/>
                    <a:p>
                      <a:pPr marL="69850">
                        <a:lnSpc>
                          <a:spcPct val="100000"/>
                        </a:lnSpc>
                      </a:pPr>
                      <a:r>
                        <a:rPr sz="1200" dirty="0" err="1">
                          <a:latin typeface="Carlito"/>
                          <a:cs typeface="Carlito"/>
                        </a:rPr>
                        <a:t>Pr</a:t>
                      </a:r>
                      <a:r>
                        <a:rPr lang="fr-FR" sz="1200" dirty="0">
                          <a:latin typeface="Carlito"/>
                          <a:cs typeface="Carlito"/>
                        </a:rPr>
                        <a:t> Amel </a:t>
                      </a:r>
                      <a:r>
                        <a:rPr lang="fr-FR" sz="1200" dirty="0" err="1">
                          <a:latin typeface="Carlito"/>
                          <a:cs typeface="Carlito"/>
                        </a:rPr>
                        <a:t>Mezlini</a:t>
                      </a:r>
                      <a:r>
                        <a:rPr lang="fr-FR" sz="1200" dirty="0">
                          <a:latin typeface="Carlito"/>
                          <a:cs typeface="Carlito"/>
                        </a:rPr>
                        <a:t> </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marR="0" lvl="0" indent="0" defTabSz="914400" eaLnBrk="1" fontAlgn="auto" latinLnBrk="0" hangingPunct="1">
                        <a:lnSpc>
                          <a:spcPct val="100000"/>
                        </a:lnSpc>
                        <a:spcBef>
                          <a:spcPts val="0"/>
                        </a:spcBef>
                        <a:spcAft>
                          <a:spcPts val="0"/>
                        </a:spcAft>
                        <a:buClrTx/>
                        <a:buSzTx/>
                        <a:buFontTx/>
                        <a:buNone/>
                        <a:tabLst/>
                        <a:defRPr/>
                      </a:pPr>
                      <a:r>
                        <a:rPr lang="fr-FR" sz="1200" dirty="0">
                          <a:latin typeface="Arial"/>
                          <a:cs typeface="Arial"/>
                        </a:rPr>
                        <a:t>Oncologie médicale</a:t>
                      </a:r>
                    </a:p>
                    <a:p>
                      <a:pPr marL="69850">
                        <a:lnSpc>
                          <a:spcPct val="100000"/>
                        </a:lnSpc>
                      </a:pP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ct val="100000"/>
                        </a:lnSpc>
                      </a:pPr>
                      <a:r>
                        <a:rPr sz="1200" spc="-5" dirty="0">
                          <a:latin typeface="Carlito"/>
                          <a:cs typeface="Carlito"/>
                        </a:rPr>
                        <a:t>Membre</a:t>
                      </a:r>
                      <a:endParaRPr sz="120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ct val="100000"/>
                        </a:lnSpc>
                      </a:pPr>
                      <a:r>
                        <a:rPr lang="fr-FR" sz="1200" b="1" dirty="0">
                          <a:effectLst/>
                          <a:latin typeface="Calibri" panose="020F0502020204030204" pitchFamily="34" charset="0"/>
                          <a:ea typeface="Calibri" panose="020F0502020204030204" pitchFamily="34" charset="0"/>
                          <a:cs typeface="Arial" panose="020B0604020202020204" pitchFamily="34" charset="0"/>
                        </a:rPr>
                        <a:t>Amel.mezlini@rns.tn</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4"/>
                  </a:ext>
                </a:extLst>
              </a:tr>
              <a:tr h="527557">
                <a:tc>
                  <a:txBody>
                    <a:bodyPr/>
                    <a:lstStyle/>
                    <a:p>
                      <a:pPr marL="69850">
                        <a:lnSpc>
                          <a:spcPts val="1415"/>
                        </a:lnSpc>
                      </a:pPr>
                      <a:r>
                        <a:rPr sz="1200" dirty="0">
                          <a:latin typeface="Carlito"/>
                          <a:cs typeface="Carlito"/>
                        </a:rPr>
                        <a:t>Pr Ag.</a:t>
                      </a:r>
                      <a:r>
                        <a:rPr lang="fr-FR" sz="1200" dirty="0">
                          <a:latin typeface="Carlito"/>
                          <a:cs typeface="Carlito"/>
                        </a:rPr>
                        <a:t> </a:t>
                      </a:r>
                      <a:r>
                        <a:rPr lang="fr-FR" sz="1200" dirty="0" err="1">
                          <a:latin typeface="Carlito"/>
                          <a:cs typeface="Carlito"/>
                        </a:rPr>
                        <a:t>Khedija</a:t>
                      </a:r>
                      <a:r>
                        <a:rPr lang="fr-FR" sz="1200" dirty="0">
                          <a:latin typeface="Carlito"/>
                          <a:cs typeface="Carlito"/>
                        </a:rPr>
                        <a:t> </a:t>
                      </a:r>
                      <a:r>
                        <a:rPr lang="fr-FR" sz="1200" dirty="0" err="1">
                          <a:latin typeface="Carlito"/>
                          <a:cs typeface="Carlito"/>
                        </a:rPr>
                        <a:t>Meddeb</a:t>
                      </a:r>
                      <a:r>
                        <a:rPr lang="fr-FR" sz="1200" dirty="0">
                          <a:latin typeface="Carlito"/>
                          <a:cs typeface="Carlito"/>
                        </a:rPr>
                        <a:t> </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marR="0" lvl="0" indent="0" defTabSz="914400" eaLnBrk="1" fontAlgn="auto" latinLnBrk="0" hangingPunct="1">
                        <a:lnSpc>
                          <a:spcPts val="1415"/>
                        </a:lnSpc>
                        <a:spcBef>
                          <a:spcPts val="0"/>
                        </a:spcBef>
                        <a:spcAft>
                          <a:spcPts val="0"/>
                        </a:spcAft>
                        <a:buClrTx/>
                        <a:buSzTx/>
                        <a:buFontTx/>
                        <a:buNone/>
                        <a:tabLst/>
                        <a:defRPr/>
                      </a:pPr>
                      <a:r>
                        <a:rPr lang="fr-FR" sz="1200" dirty="0">
                          <a:latin typeface="Arial"/>
                          <a:cs typeface="Arial"/>
                        </a:rPr>
                        <a:t>Oncologie médicale</a:t>
                      </a: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ts val="1415"/>
                        </a:lnSpc>
                      </a:pPr>
                      <a:r>
                        <a:rPr sz="1200" spc="-5" dirty="0">
                          <a:latin typeface="Carlito"/>
                          <a:cs typeface="Carlito"/>
                        </a:rPr>
                        <a:t>Membre</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ts val="1415"/>
                        </a:lnSpc>
                      </a:pPr>
                      <a:r>
                        <a:rPr lang="fr-FR" sz="1200" b="1" dirty="0">
                          <a:effectLst/>
                          <a:latin typeface="Calibri" panose="020F0502020204030204" pitchFamily="34" charset="0"/>
                          <a:ea typeface="Calibri" panose="020F0502020204030204" pitchFamily="34" charset="0"/>
                          <a:cs typeface="Arial" panose="020B0604020202020204" pitchFamily="34" charset="0"/>
                        </a:rPr>
                        <a:t>khedijameddeb@gmail.com</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5"/>
                  </a:ext>
                </a:extLst>
              </a:tr>
              <a:tr h="377952">
                <a:tc>
                  <a:txBody>
                    <a:bodyPr/>
                    <a:lstStyle/>
                    <a:p>
                      <a:pPr marL="69850">
                        <a:lnSpc>
                          <a:spcPts val="1415"/>
                        </a:lnSpc>
                      </a:pPr>
                      <a:r>
                        <a:rPr lang="fr-FR" sz="1200" dirty="0">
                          <a:latin typeface="Carlito"/>
                          <a:cs typeface="Carlito"/>
                        </a:rPr>
                        <a:t>Pr Ag Amina </a:t>
                      </a:r>
                      <a:r>
                        <a:rPr lang="fr-FR" sz="1200" dirty="0" err="1">
                          <a:latin typeface="Carlito"/>
                          <a:cs typeface="Carlito"/>
                        </a:rPr>
                        <a:t>Mokrani</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103505" marR="0" lvl="0" indent="0" defTabSz="914400" eaLnBrk="1" fontAlgn="auto" latinLnBrk="0" hangingPunct="1">
                        <a:lnSpc>
                          <a:spcPts val="1415"/>
                        </a:lnSpc>
                        <a:spcBef>
                          <a:spcPts val="0"/>
                        </a:spcBef>
                        <a:spcAft>
                          <a:spcPts val="0"/>
                        </a:spcAft>
                        <a:buClrTx/>
                        <a:buSzTx/>
                        <a:buFontTx/>
                        <a:buNone/>
                        <a:tabLst/>
                        <a:defRPr/>
                      </a:pPr>
                      <a:r>
                        <a:rPr lang="fr-FR" sz="1200" dirty="0">
                          <a:latin typeface="Arial"/>
                          <a:cs typeface="Arial"/>
                        </a:rPr>
                        <a:t>Oncologie médicale</a:t>
                      </a:r>
                    </a:p>
                    <a:p>
                      <a:pPr marL="103505">
                        <a:lnSpc>
                          <a:spcPts val="1415"/>
                        </a:lnSpc>
                      </a:pP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marR="62865" lvl="0" indent="0" defTabSz="914400" eaLnBrk="1" fontAlgn="auto" latinLnBrk="0" hangingPunct="1">
                        <a:lnSpc>
                          <a:spcPts val="1460"/>
                        </a:lnSpc>
                        <a:spcBef>
                          <a:spcPts val="5"/>
                        </a:spcBef>
                        <a:spcAft>
                          <a:spcPts val="0"/>
                        </a:spcAft>
                        <a:buClrTx/>
                        <a:buSzTx/>
                        <a:buFontTx/>
                        <a:buNone/>
                        <a:tabLst>
                          <a:tab pos="920115" algn="l"/>
                        </a:tabLst>
                        <a:defRPr/>
                      </a:pPr>
                      <a:r>
                        <a:rPr lang="fr-FR" sz="1200" spc="-5" dirty="0">
                          <a:latin typeface="Carlito"/>
                          <a:cs typeface="Carlito"/>
                        </a:rPr>
                        <a:t>Membre</a:t>
                      </a:r>
                      <a:endParaRPr lang="fr-FR" sz="1200" dirty="0">
                        <a:latin typeface="Carlito"/>
                        <a:cs typeface="Carlito"/>
                      </a:endParaRPr>
                    </a:p>
                    <a:p>
                      <a:pPr marL="69850" marR="62865">
                        <a:lnSpc>
                          <a:spcPts val="1460"/>
                        </a:lnSpc>
                        <a:spcBef>
                          <a:spcPts val="5"/>
                        </a:spcBef>
                        <a:tabLst>
                          <a:tab pos="920115" algn="l"/>
                        </a:tabLst>
                      </a:pPr>
                      <a:endParaRPr sz="1200" dirty="0">
                        <a:latin typeface="Carlito"/>
                        <a:cs typeface="Carlito"/>
                      </a:endParaRPr>
                    </a:p>
                  </a:txBody>
                  <a:tcPr marL="0" marR="0" marT="63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ts val="1415"/>
                        </a:lnSpc>
                      </a:pPr>
                      <a:r>
                        <a:rPr lang="fr-FR" sz="1200" b="1" dirty="0">
                          <a:effectLst/>
                          <a:latin typeface="Calibri" panose="020F0502020204030204" pitchFamily="34" charset="0"/>
                          <a:ea typeface="Calibri" panose="020F0502020204030204" pitchFamily="34" charset="0"/>
                          <a:cs typeface="Arial" panose="020B0604020202020204" pitchFamily="34" charset="0"/>
                        </a:rPr>
                        <a:t>Amina.mokrani8@gmail.com</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6"/>
                  </a:ext>
                </a:extLst>
              </a:tr>
              <a:tr h="265175">
                <a:tc>
                  <a:txBody>
                    <a:bodyPr/>
                    <a:lstStyle/>
                    <a:p>
                      <a:pPr marL="69850">
                        <a:lnSpc>
                          <a:spcPts val="1415"/>
                        </a:lnSpc>
                      </a:pPr>
                      <a:r>
                        <a:rPr lang="fr-FR" sz="1200" dirty="0">
                          <a:latin typeface="Carlito"/>
                          <a:cs typeface="Carlito"/>
                        </a:rPr>
                        <a:t>Pr Ag </a:t>
                      </a:r>
                      <a:r>
                        <a:rPr sz="1200" dirty="0">
                          <a:latin typeface="Carlito"/>
                          <a:cs typeface="Carlito"/>
                        </a:rPr>
                        <a:t> </a:t>
                      </a:r>
                      <a:r>
                        <a:rPr lang="fr-FR" sz="1200" spc="-5" dirty="0">
                          <a:latin typeface="Carlito"/>
                          <a:cs typeface="Carlito"/>
                        </a:rPr>
                        <a:t>Rim </a:t>
                      </a:r>
                      <a:r>
                        <a:rPr lang="fr-FR" sz="1200" spc="-5" dirty="0" err="1">
                          <a:latin typeface="Carlito"/>
                          <a:cs typeface="Carlito"/>
                        </a:rPr>
                        <a:t>Abidi</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ts val="1415"/>
                        </a:lnSpc>
                      </a:pPr>
                      <a:r>
                        <a:rPr sz="1200" spc="-5" dirty="0">
                          <a:latin typeface="Carlito"/>
                          <a:cs typeface="Carlito"/>
                        </a:rPr>
                        <a:t>Service</a:t>
                      </a:r>
                      <a:r>
                        <a:rPr lang="fr-FR" sz="1200" spc="-5" dirty="0">
                          <a:latin typeface="Carlito"/>
                          <a:cs typeface="Carlito"/>
                        </a:rPr>
                        <a:t> radiothérapie </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ts val="1415"/>
                        </a:lnSpc>
                      </a:pPr>
                      <a:r>
                        <a:rPr sz="1200" spc="-5" dirty="0">
                          <a:latin typeface="Carlito"/>
                          <a:cs typeface="Carlito"/>
                        </a:rPr>
                        <a:t>Membre</a:t>
                      </a:r>
                      <a:endParaRPr sz="120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ts val="1415"/>
                        </a:lnSpc>
                      </a:pPr>
                      <a:r>
                        <a:rPr lang="fr-FR" sz="1200" b="1" dirty="0">
                          <a:effectLst/>
                          <a:latin typeface="Calibri" panose="020F0502020204030204" pitchFamily="34" charset="0"/>
                          <a:ea typeface="Calibri" panose="020F0502020204030204" pitchFamily="34" charset="0"/>
                          <a:cs typeface="Arial" panose="020B0604020202020204" pitchFamily="34" charset="0"/>
                        </a:rPr>
                        <a:t>Ab.rim@hotmail.fr</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7"/>
                  </a:ext>
                </a:extLst>
              </a:tr>
              <a:tr h="378332">
                <a:tc>
                  <a:txBody>
                    <a:bodyPr/>
                    <a:lstStyle/>
                    <a:p>
                      <a:pPr marL="69850">
                        <a:lnSpc>
                          <a:spcPts val="1420"/>
                        </a:lnSpc>
                      </a:pPr>
                      <a:r>
                        <a:rPr lang="fr-FR" sz="1200" dirty="0">
                          <a:latin typeface="Carlito"/>
                          <a:cs typeface="Carlito"/>
                        </a:rPr>
                        <a:t>Pr Ag  </a:t>
                      </a:r>
                      <a:r>
                        <a:rPr lang="fr-FR" sz="1200" spc="-5" dirty="0">
                          <a:solidFill>
                            <a:schemeClr val="tx1"/>
                          </a:solidFill>
                          <a:latin typeface="Carlito"/>
                          <a:ea typeface="+mn-ea"/>
                          <a:cs typeface="Carlito"/>
                        </a:rPr>
                        <a:t>Ben </a:t>
                      </a:r>
                      <a:r>
                        <a:rPr lang="fr-FR" sz="1200" spc="-5" dirty="0">
                          <a:solidFill>
                            <a:schemeClr val="tx1"/>
                          </a:solidFill>
                          <a:latin typeface="Carlito"/>
                          <a:ea typeface="+mn-ea"/>
                          <a:cs typeface="Arial" panose="020B0604020202020204" pitchFamily="34" charset="0"/>
                        </a:rPr>
                        <a:t> </a:t>
                      </a:r>
                      <a:r>
                        <a:rPr lang="fr-FR" sz="1200" spc="-5" dirty="0" err="1">
                          <a:solidFill>
                            <a:schemeClr val="tx1"/>
                          </a:solidFill>
                          <a:latin typeface="Carlito"/>
                          <a:ea typeface="+mn-ea"/>
                          <a:cs typeface="Arial" panose="020B0604020202020204" pitchFamily="34" charset="0"/>
                        </a:rPr>
                        <a:t>Said</a:t>
                      </a:r>
                      <a:r>
                        <a:rPr lang="fr-FR" sz="1200" spc="-5" dirty="0">
                          <a:solidFill>
                            <a:schemeClr val="tx1"/>
                          </a:solidFill>
                          <a:latin typeface="Carlito"/>
                          <a:ea typeface="+mn-ea"/>
                          <a:cs typeface="Arial" panose="020B0604020202020204" pitchFamily="34" charset="0"/>
                        </a:rPr>
                        <a:t> </a:t>
                      </a:r>
                      <a:r>
                        <a:rPr lang="fr-FR" sz="1200" spc="-5" dirty="0" err="1">
                          <a:solidFill>
                            <a:schemeClr val="tx1"/>
                          </a:solidFill>
                          <a:latin typeface="Carlito"/>
                          <a:ea typeface="+mn-ea"/>
                          <a:cs typeface="Arial" panose="020B0604020202020204" pitchFamily="34" charset="0"/>
                        </a:rPr>
                        <a:t>Azza</a:t>
                      </a:r>
                      <a:endParaRPr sz="1200" spc="-5" dirty="0">
                        <a:solidFill>
                          <a:schemeClr val="tx1"/>
                        </a:solidFill>
                        <a:latin typeface="Carlito"/>
                        <a:ea typeface="+mn-ea"/>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marR="62230">
                        <a:lnSpc>
                          <a:spcPts val="1460"/>
                        </a:lnSpc>
                        <a:spcBef>
                          <a:spcPts val="10"/>
                        </a:spcBef>
                      </a:pPr>
                      <a:r>
                        <a:rPr lang="fr-FR" sz="1200" dirty="0">
                          <a:latin typeface="Carlito"/>
                          <a:cs typeface="Carlito"/>
                        </a:rPr>
                        <a:t>Pharmacie </a:t>
                      </a:r>
                      <a:endParaRPr sz="1200" dirty="0">
                        <a:latin typeface="Carlito"/>
                        <a:cs typeface="Carlito"/>
                      </a:endParaRPr>
                    </a:p>
                  </a:txBody>
                  <a:tcPr marL="0" marR="0" marT="127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ts val="1420"/>
                        </a:lnSpc>
                      </a:pPr>
                      <a:r>
                        <a:rPr sz="1200" spc="-5" dirty="0">
                          <a:latin typeface="Carlito"/>
                          <a:cs typeface="Carlito"/>
                        </a:rPr>
                        <a:t>Membre</a:t>
                      </a:r>
                      <a:endParaRPr sz="120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ts val="1420"/>
                        </a:lnSpc>
                      </a:pPr>
                      <a:r>
                        <a:rPr lang="fr-FR" sz="1200" b="1" dirty="0">
                          <a:effectLst/>
                          <a:latin typeface="Calibri" panose="020F0502020204030204" pitchFamily="34" charset="0"/>
                          <a:ea typeface="Calibri" panose="020F0502020204030204" pitchFamily="34" charset="0"/>
                          <a:cs typeface="Arial" panose="020B0604020202020204" pitchFamily="34" charset="0"/>
                        </a:rPr>
                        <a:t>Azza.bensaid@yahoo.fr</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8"/>
                  </a:ext>
                </a:extLst>
              </a:tr>
              <a:tr h="268224">
                <a:tc>
                  <a:txBody>
                    <a:bodyPr/>
                    <a:lstStyle/>
                    <a:p>
                      <a:pPr marL="69850">
                        <a:lnSpc>
                          <a:spcPct val="100000"/>
                        </a:lnSpc>
                      </a:pPr>
                      <a:r>
                        <a:rPr lang="fr-FR" sz="1200" dirty="0">
                          <a:latin typeface="Carlito"/>
                          <a:cs typeface="Carlito"/>
                        </a:rPr>
                        <a:t>Mme </a:t>
                      </a:r>
                      <a:r>
                        <a:rPr lang="fr-FR" sz="1200" b="0" dirty="0">
                          <a:effectLst/>
                          <a:latin typeface="Calibri" panose="020F0502020204030204" pitchFamily="34" charset="0"/>
                          <a:ea typeface="Calibri" panose="020F0502020204030204" pitchFamily="34" charset="0"/>
                          <a:cs typeface="Arial" panose="020B0604020202020204" pitchFamily="34" charset="0"/>
                        </a:rPr>
                        <a:t>Ben </a:t>
                      </a:r>
                      <a:r>
                        <a:rPr lang="fr-FR" sz="1200" b="0" dirty="0" err="1">
                          <a:effectLst/>
                          <a:latin typeface="Calibri" panose="020F0502020204030204" pitchFamily="34" charset="0"/>
                          <a:ea typeface="Calibri" panose="020F0502020204030204" pitchFamily="34" charset="0"/>
                          <a:cs typeface="Arial" panose="020B0604020202020204" pitchFamily="34" charset="0"/>
                        </a:rPr>
                        <a:t>Ghezala</a:t>
                      </a:r>
                      <a:r>
                        <a:rPr lang="fr-FR" sz="1200" b="0" dirty="0">
                          <a:effectLst/>
                          <a:latin typeface="Calibri" panose="020F0502020204030204" pitchFamily="34" charset="0"/>
                          <a:ea typeface="Calibri" panose="020F0502020204030204" pitchFamily="34" charset="0"/>
                          <a:cs typeface="Arial" panose="020B0604020202020204" pitchFamily="34" charset="0"/>
                        </a:rPr>
                        <a:t> </a:t>
                      </a:r>
                      <a:r>
                        <a:rPr lang="fr-FR" sz="1200" b="0" dirty="0" err="1">
                          <a:effectLst/>
                          <a:latin typeface="Calibri" panose="020F0502020204030204" pitchFamily="34" charset="0"/>
                          <a:ea typeface="Calibri" panose="020F0502020204030204" pitchFamily="34" charset="0"/>
                          <a:cs typeface="Arial" panose="020B0604020202020204" pitchFamily="34" charset="0"/>
                        </a:rPr>
                        <a:t>Dorra</a:t>
                      </a:r>
                      <a:endParaRPr sz="1200" b="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ct val="100000"/>
                        </a:lnSpc>
                      </a:pPr>
                      <a:r>
                        <a:rPr lang="fr-FR" sz="1200" dirty="0">
                          <a:latin typeface="Carlito"/>
                          <a:cs typeface="Carlito"/>
                        </a:rPr>
                        <a:t>Représentante paramédicale </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ct val="100000"/>
                        </a:lnSpc>
                      </a:pPr>
                      <a:r>
                        <a:rPr sz="1200" spc="-5" dirty="0">
                          <a:latin typeface="Carlito"/>
                          <a:cs typeface="Carlito"/>
                        </a:rPr>
                        <a:t>Membre</a:t>
                      </a:r>
                      <a:endParaRPr sz="120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ct val="100000"/>
                        </a:lnSpc>
                      </a:pPr>
                      <a:r>
                        <a:rPr lang="fr-FR" sz="1200" b="1" dirty="0">
                          <a:effectLst/>
                          <a:latin typeface="Calibri" panose="020F0502020204030204" pitchFamily="34" charset="0"/>
                          <a:ea typeface="Calibri" panose="020F0502020204030204" pitchFamily="34" charset="0"/>
                          <a:cs typeface="Arial" panose="020B0604020202020204" pitchFamily="34" charset="0"/>
                        </a:rPr>
                        <a:t>Benghezala.d@gmail.com</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9"/>
                  </a:ext>
                </a:extLst>
              </a:tr>
              <a:tr h="377951">
                <a:tc>
                  <a:txBody>
                    <a:bodyPr/>
                    <a:lstStyle/>
                    <a:p>
                      <a:pPr marL="69850">
                        <a:lnSpc>
                          <a:spcPts val="1415"/>
                        </a:lnSpc>
                      </a:pPr>
                      <a:r>
                        <a:rPr sz="1200" dirty="0">
                          <a:latin typeface="Carlito"/>
                          <a:cs typeface="Carlito"/>
                        </a:rPr>
                        <a:t>Mr </a:t>
                      </a:r>
                      <a:r>
                        <a:rPr sz="1200" spc="-5" dirty="0">
                          <a:latin typeface="Carlito"/>
                          <a:cs typeface="Carlito"/>
                        </a:rPr>
                        <a:t>Rhaimi</a:t>
                      </a:r>
                      <a:r>
                        <a:rPr sz="1200" spc="-50" dirty="0">
                          <a:latin typeface="Carlito"/>
                          <a:cs typeface="Carlito"/>
                        </a:rPr>
                        <a:t> </a:t>
                      </a:r>
                      <a:r>
                        <a:rPr sz="1200" dirty="0">
                          <a:latin typeface="Carlito"/>
                          <a:cs typeface="Carlito"/>
                        </a:rPr>
                        <a:t>Nejib</a:t>
                      </a:r>
                      <a:endParaRPr sz="120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marR="63500">
                        <a:lnSpc>
                          <a:spcPts val="1460"/>
                        </a:lnSpc>
                        <a:spcBef>
                          <a:spcPts val="5"/>
                        </a:spcBef>
                        <a:tabLst>
                          <a:tab pos="1755139" algn="l"/>
                        </a:tabLst>
                      </a:pPr>
                      <a:r>
                        <a:rPr sz="1200" dirty="0" err="1">
                          <a:latin typeface="Carlito"/>
                          <a:cs typeface="Carlito"/>
                        </a:rPr>
                        <a:t>Representan</a:t>
                      </a:r>
                      <a:r>
                        <a:rPr lang="fr-FR" sz="1200" dirty="0">
                          <a:latin typeface="Carlito"/>
                          <a:cs typeface="Carlito"/>
                        </a:rPr>
                        <a:t>t </a:t>
                      </a:r>
                      <a:r>
                        <a:rPr sz="1200" spc="-10" dirty="0">
                          <a:latin typeface="Carlito"/>
                          <a:cs typeface="Carlito"/>
                        </a:rPr>
                        <a:t>d</a:t>
                      </a:r>
                      <a:r>
                        <a:rPr sz="1200" dirty="0">
                          <a:latin typeface="Carlito"/>
                          <a:cs typeface="Carlito"/>
                        </a:rPr>
                        <a:t>e  </a:t>
                      </a:r>
                      <a:r>
                        <a:rPr sz="1200" spc="-25" dirty="0">
                          <a:latin typeface="Arial"/>
                          <a:cs typeface="Arial"/>
                        </a:rPr>
                        <a:t>l’administration</a:t>
                      </a:r>
                      <a:endParaRPr sz="1200" dirty="0">
                        <a:latin typeface="Arial"/>
                        <a:cs typeface="Arial"/>
                      </a:endParaRPr>
                    </a:p>
                  </a:txBody>
                  <a:tcPr marL="0" marR="0" marT="63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ts val="1415"/>
                        </a:lnSpc>
                      </a:pPr>
                      <a:r>
                        <a:rPr lang="fr-FR" sz="1200" spc="-5" noProof="0" dirty="0">
                          <a:solidFill>
                            <a:schemeClr val="tx1"/>
                          </a:solidFill>
                          <a:latin typeface="Carlito"/>
                          <a:ea typeface="+mn-ea"/>
                          <a:cs typeface="Carlito"/>
                        </a:rPr>
                        <a:t>membre d'un secteur non-</a:t>
                      </a:r>
                      <a:r>
                        <a:rPr lang="fr-FR" sz="1200" spc="-5" noProof="0" dirty="0">
                          <a:solidFill>
                            <a:schemeClr val="tx1"/>
                          </a:solidFill>
                          <a:latin typeface="Carlito"/>
                          <a:ea typeface="+mn-ea"/>
                          <a:cs typeface="Arial"/>
                        </a:rPr>
                        <a:t>scientifique désigné par l’admi</a:t>
                      </a:r>
                      <a:r>
                        <a:rPr lang="fr-FR" sz="1200" spc="-5" noProof="0" dirty="0">
                          <a:solidFill>
                            <a:schemeClr val="tx1"/>
                          </a:solidFill>
                          <a:latin typeface="Carlito"/>
                          <a:ea typeface="+mn-ea"/>
                          <a:cs typeface="Carlito"/>
                        </a:rPr>
                        <a:t>nistration</a:t>
                      </a:r>
                      <a:endParaRPr sz="1200" spc="-5" dirty="0">
                        <a:solidFill>
                          <a:schemeClr val="tx1"/>
                        </a:solidFill>
                        <a:latin typeface="Carlito"/>
                        <a:ea typeface="+mn-ea"/>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ts val="1345"/>
                        </a:lnSpc>
                      </a:pPr>
                      <a:r>
                        <a:rPr sz="1200" spc="-5" dirty="0">
                          <a:latin typeface="Times New Roman"/>
                          <a:cs typeface="Times New Roman"/>
                          <a:hlinkClick r:id="rId3"/>
                        </a:rPr>
                        <a:t>rhayminejib@yahoo.fr</a:t>
                      </a:r>
                      <a:endParaRPr sz="12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10"/>
                  </a:ext>
                </a:extLst>
              </a:tr>
              <a:tr h="268477">
                <a:tc>
                  <a:txBody>
                    <a:bodyPr/>
                    <a:lstStyle/>
                    <a:p>
                      <a:pPr marL="69850">
                        <a:lnSpc>
                          <a:spcPts val="1415"/>
                        </a:lnSpc>
                      </a:pPr>
                      <a:r>
                        <a:rPr lang="fr-FR" sz="1200" dirty="0">
                          <a:latin typeface="Carlito"/>
                          <a:cs typeface="Carlito"/>
                        </a:rPr>
                        <a:t>DR </a:t>
                      </a:r>
                      <a:r>
                        <a:rPr lang="fr-FR" sz="1200" dirty="0" err="1">
                          <a:latin typeface="Carlito"/>
                          <a:cs typeface="Carlito"/>
                        </a:rPr>
                        <a:t>Bouacha</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ts val="1415"/>
                        </a:lnSpc>
                      </a:pPr>
                      <a:r>
                        <a:rPr lang="fr-FR" sz="1200">
                          <a:latin typeface="Carlito"/>
                          <a:cs typeface="Carlito"/>
                        </a:rPr>
                        <a:t>Présidente  du CNEM</a:t>
                      </a:r>
                      <a:endParaRPr sz="1200" dirty="0">
                        <a:latin typeface="Carlito"/>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ts val="1415"/>
                        </a:lnSpc>
                      </a:pPr>
                      <a:r>
                        <a:rPr lang="fr-FR" sz="1200" spc="-5" noProof="0" dirty="0">
                          <a:solidFill>
                            <a:schemeClr val="tx1"/>
                          </a:solidFill>
                          <a:latin typeface="Carlito"/>
                          <a:ea typeface="+mn-ea"/>
                          <a:cs typeface="Carlito"/>
                        </a:rPr>
                        <a:t>membre indépendant </a:t>
                      </a:r>
                      <a:r>
                        <a:rPr lang="fr-FR" sz="1200" spc="-5" noProof="0" dirty="0">
                          <a:solidFill>
                            <a:schemeClr val="tx1"/>
                          </a:solidFill>
                          <a:latin typeface="Carlito"/>
                          <a:ea typeface="+mn-ea"/>
                          <a:cs typeface="Arial"/>
                        </a:rPr>
                        <a:t>de l’institut</a:t>
                      </a:r>
                      <a:endParaRPr sz="1200" spc="-5" dirty="0">
                        <a:solidFill>
                          <a:schemeClr val="tx1"/>
                        </a:solidFill>
                        <a:latin typeface="Carlito"/>
                        <a:ea typeface="+mn-ea"/>
                        <a:cs typeface="Carlito"/>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9850">
                        <a:lnSpc>
                          <a:spcPts val="1345"/>
                        </a:lnSpc>
                      </a:pPr>
                      <a:endParaRPr sz="12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11"/>
                  </a:ext>
                </a:extLst>
              </a:tr>
            </a:tbl>
          </a:graphicData>
        </a:graphic>
      </p:graphicFrame>
      <p:sp>
        <p:nvSpPr>
          <p:cNvPr id="13" name="ZoneTexte 12">
            <a:extLst>
              <a:ext uri="{FF2B5EF4-FFF2-40B4-BE49-F238E27FC236}">
                <a16:creationId xmlns:a16="http://schemas.microsoft.com/office/drawing/2014/main" id="{26E9AA38-1992-32BD-52C0-9CA33C8387CC}"/>
              </a:ext>
            </a:extLst>
          </p:cNvPr>
          <p:cNvSpPr txBox="1"/>
          <p:nvPr/>
        </p:nvSpPr>
        <p:spPr>
          <a:xfrm>
            <a:off x="5092190" y="9589255"/>
            <a:ext cx="2342134" cy="646331"/>
          </a:xfrm>
          <a:prstGeom prst="rect">
            <a:avLst/>
          </a:prstGeom>
          <a:noFill/>
        </p:spPr>
        <p:txBody>
          <a:bodyPr wrap="square" rtlCol="0">
            <a:spAutoFit/>
          </a:bodyPr>
          <a:lstStyle/>
          <a:p>
            <a:r>
              <a:rPr lang="fr-FR" dirty="0"/>
              <a:t>Président du comité</a:t>
            </a:r>
          </a:p>
          <a:p>
            <a:pPr algn="ctr"/>
            <a:r>
              <a:rPr lang="fr-FR" dirty="0"/>
              <a:t>Pr Asma Zidi</a:t>
            </a:r>
            <a:endParaRPr lang="fr-TN" dirty="0"/>
          </a:p>
        </p:txBody>
      </p:sp>
      <p:sp>
        <p:nvSpPr>
          <p:cNvPr id="14" name="ZoneTexte 13">
            <a:extLst>
              <a:ext uri="{FF2B5EF4-FFF2-40B4-BE49-F238E27FC236}">
                <a16:creationId xmlns:a16="http://schemas.microsoft.com/office/drawing/2014/main" id="{4D8D9D51-3739-B4C9-310C-1240D7BE449C}"/>
              </a:ext>
            </a:extLst>
          </p:cNvPr>
          <p:cNvSpPr txBox="1"/>
          <p:nvPr/>
        </p:nvSpPr>
        <p:spPr>
          <a:xfrm>
            <a:off x="147065" y="9614655"/>
            <a:ext cx="2342134" cy="646331"/>
          </a:xfrm>
          <a:prstGeom prst="rect">
            <a:avLst/>
          </a:prstGeom>
          <a:noFill/>
        </p:spPr>
        <p:txBody>
          <a:bodyPr wrap="square" rtlCol="0">
            <a:spAutoFit/>
          </a:bodyPr>
          <a:lstStyle/>
          <a:p>
            <a:r>
              <a:rPr lang="fr-FR" dirty="0"/>
              <a:t>Secrétaire générale</a:t>
            </a:r>
          </a:p>
          <a:p>
            <a:r>
              <a:rPr lang="fr-FR" dirty="0"/>
              <a:t>Pr Ag Hanen Bouaziz </a:t>
            </a:r>
            <a:endParaRPr lang="fr-TN" dirty="0"/>
          </a:p>
        </p:txBody>
      </p:sp>
      <p:grpSp>
        <p:nvGrpSpPr>
          <p:cNvPr id="19" name="Groupe 18">
            <a:extLst>
              <a:ext uri="{FF2B5EF4-FFF2-40B4-BE49-F238E27FC236}">
                <a16:creationId xmlns:a16="http://schemas.microsoft.com/office/drawing/2014/main" id="{799A0807-EF3A-5925-AE73-7899A7DDCEE0}"/>
              </a:ext>
            </a:extLst>
          </p:cNvPr>
          <p:cNvGrpSpPr/>
          <p:nvPr/>
        </p:nvGrpSpPr>
        <p:grpSpPr>
          <a:xfrm>
            <a:off x="1280810" y="9860620"/>
            <a:ext cx="1406880" cy="770400"/>
            <a:chOff x="1280810" y="9860620"/>
            <a:chExt cx="1406880" cy="770400"/>
          </a:xfrm>
        </p:grpSpPr>
        <mc:AlternateContent xmlns:mc="http://schemas.openxmlformats.org/markup-compatibility/2006" xmlns:p14="http://schemas.microsoft.com/office/powerpoint/2010/main" xmlns:aink="http://schemas.microsoft.com/office/drawing/2016/ink">
          <mc:Choice Requires="p14 aink">
            <p:contentPart p14:bwMode="auto" r:id="rId4">
              <p14:nvContentPartPr>
                <p14:cNvPr id="15" name="Encre 14">
                  <a:extLst>
                    <a:ext uri="{FF2B5EF4-FFF2-40B4-BE49-F238E27FC236}">
                      <a16:creationId xmlns:a16="http://schemas.microsoft.com/office/drawing/2014/main" id="{C7A99C22-AB9B-B47D-C413-FB321252D910}"/>
                    </a:ext>
                  </a:extLst>
                </p14:cNvPr>
                <p14:cNvContentPartPr/>
                <p14:nvPr/>
              </p14:nvContentPartPr>
              <p14:xfrm>
                <a:off x="2366570" y="10043140"/>
                <a:ext cx="33480" cy="291960"/>
              </p14:xfrm>
            </p:contentPart>
          </mc:Choice>
          <mc:Fallback xmlns="">
            <p:pic>
              <p:nvPicPr>
                <p:cNvPr id="15" name="Encre 14">
                  <a:extLst>
                    <a:ext uri="{FF2B5EF4-FFF2-40B4-BE49-F238E27FC236}">
                      <a16:creationId xmlns:a16="http://schemas.microsoft.com/office/drawing/2014/main" id="{C7A99C22-AB9B-B47D-C413-FB321252D910}"/>
                    </a:ext>
                  </a:extLst>
                </p:cNvPr>
                <p:cNvPicPr/>
                <p:nvPr/>
              </p:nvPicPr>
              <p:blipFill>
                <a:blip r:embed="rId5"/>
                <a:stretch>
                  <a:fillRect/>
                </a:stretch>
              </p:blipFill>
              <p:spPr>
                <a:xfrm>
                  <a:off x="2348930" y="10025140"/>
                  <a:ext cx="69120" cy="3276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6">
              <p14:nvContentPartPr>
                <p14:cNvPr id="16" name="Encre 15">
                  <a:extLst>
                    <a:ext uri="{FF2B5EF4-FFF2-40B4-BE49-F238E27FC236}">
                      <a16:creationId xmlns:a16="http://schemas.microsoft.com/office/drawing/2014/main" id="{B188E948-E2A6-2EF4-53E5-D1858F5C7189}"/>
                    </a:ext>
                  </a:extLst>
                </p14:cNvPr>
                <p14:cNvContentPartPr/>
                <p14:nvPr/>
              </p14:nvContentPartPr>
              <p14:xfrm>
                <a:off x="2335970" y="10105060"/>
                <a:ext cx="2520" cy="7200"/>
              </p14:xfrm>
            </p:contentPart>
          </mc:Choice>
          <mc:Fallback xmlns="">
            <p:pic>
              <p:nvPicPr>
                <p:cNvPr id="16" name="Encre 15">
                  <a:extLst>
                    <a:ext uri="{FF2B5EF4-FFF2-40B4-BE49-F238E27FC236}">
                      <a16:creationId xmlns:a16="http://schemas.microsoft.com/office/drawing/2014/main" id="{B188E948-E2A6-2EF4-53E5-D1858F5C7189}"/>
                    </a:ext>
                  </a:extLst>
                </p:cNvPr>
                <p:cNvPicPr/>
                <p:nvPr/>
              </p:nvPicPr>
              <p:blipFill>
                <a:blip r:embed="rId7"/>
                <a:stretch>
                  <a:fillRect/>
                </a:stretch>
              </p:blipFill>
              <p:spPr>
                <a:xfrm>
                  <a:off x="2317970" y="10087060"/>
                  <a:ext cx="38160" cy="4284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8">
              <p14:nvContentPartPr>
                <p14:cNvPr id="17" name="Encre 16">
                  <a:extLst>
                    <a:ext uri="{FF2B5EF4-FFF2-40B4-BE49-F238E27FC236}">
                      <a16:creationId xmlns:a16="http://schemas.microsoft.com/office/drawing/2014/main" id="{8125FD25-F93A-CCE7-7EF9-D3DCDBC1D640}"/>
                    </a:ext>
                  </a:extLst>
                </p14:cNvPr>
                <p14:cNvContentPartPr/>
                <p14:nvPr/>
              </p14:nvContentPartPr>
              <p14:xfrm>
                <a:off x="2327690" y="10063660"/>
                <a:ext cx="4680" cy="41040"/>
              </p14:xfrm>
            </p:contentPart>
          </mc:Choice>
          <mc:Fallback xmlns="">
            <p:pic>
              <p:nvPicPr>
                <p:cNvPr id="17" name="Encre 16">
                  <a:extLst>
                    <a:ext uri="{FF2B5EF4-FFF2-40B4-BE49-F238E27FC236}">
                      <a16:creationId xmlns:a16="http://schemas.microsoft.com/office/drawing/2014/main" id="{8125FD25-F93A-CCE7-7EF9-D3DCDBC1D640}"/>
                    </a:ext>
                  </a:extLst>
                </p:cNvPr>
                <p:cNvPicPr/>
                <p:nvPr/>
              </p:nvPicPr>
              <p:blipFill>
                <a:blip r:embed="rId9"/>
                <a:stretch>
                  <a:fillRect/>
                </a:stretch>
              </p:blipFill>
              <p:spPr>
                <a:xfrm>
                  <a:off x="2310050" y="10045660"/>
                  <a:ext cx="40320" cy="7668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0">
              <p14:nvContentPartPr>
                <p14:cNvPr id="18" name="Encre 17">
                  <a:extLst>
                    <a:ext uri="{FF2B5EF4-FFF2-40B4-BE49-F238E27FC236}">
                      <a16:creationId xmlns:a16="http://schemas.microsoft.com/office/drawing/2014/main" id="{BA75C9F8-E52F-23F7-79AA-3F52203E98B6}"/>
                    </a:ext>
                  </a:extLst>
                </p14:cNvPr>
                <p14:cNvContentPartPr/>
                <p14:nvPr/>
              </p14:nvContentPartPr>
              <p14:xfrm>
                <a:off x="1280810" y="9860620"/>
                <a:ext cx="1406880" cy="770400"/>
              </p14:xfrm>
            </p:contentPart>
          </mc:Choice>
          <mc:Fallback xmlns="">
            <p:pic>
              <p:nvPicPr>
                <p:cNvPr id="18" name="Encre 17">
                  <a:extLst>
                    <a:ext uri="{FF2B5EF4-FFF2-40B4-BE49-F238E27FC236}">
                      <a16:creationId xmlns:a16="http://schemas.microsoft.com/office/drawing/2014/main" id="{BA75C9F8-E52F-23F7-79AA-3F52203E98B6}"/>
                    </a:ext>
                  </a:extLst>
                </p:cNvPr>
                <p:cNvPicPr/>
                <p:nvPr/>
              </p:nvPicPr>
              <p:blipFill>
                <a:blip r:embed="rId11"/>
                <a:stretch>
                  <a:fillRect/>
                </a:stretch>
              </p:blipFill>
              <p:spPr>
                <a:xfrm>
                  <a:off x="1262810" y="9842980"/>
                  <a:ext cx="1442520" cy="806040"/>
                </a:xfrm>
                <a:prstGeom prst="rect">
                  <a:avLst/>
                </a:prstGeom>
              </p:spPr>
            </p:pic>
          </mc:Fallback>
        </mc:AlternateContent>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2486</TotalTime>
  <Words>1686</Words>
  <Application>Microsoft Office PowerPoint</Application>
  <PresentationFormat>Personnalisé</PresentationFormat>
  <Paragraphs>190</Paragraphs>
  <Slides>8</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8</vt:i4>
      </vt:variant>
    </vt:vector>
  </HeadingPairs>
  <TitlesOfParts>
    <vt:vector size="15" baseType="lpstr">
      <vt:lpstr>Arial</vt:lpstr>
      <vt:lpstr>Bell MT</vt:lpstr>
      <vt:lpstr>Calibri</vt:lpstr>
      <vt:lpstr>Carlito</vt:lpstr>
      <vt:lpstr>Times New Roman</vt:lpstr>
      <vt:lpstr>Wingdings</vt:lpstr>
      <vt:lpstr>Office Theme</vt:lpstr>
      <vt:lpstr>Présentation PowerPoint</vt:lpstr>
      <vt:lpstr>Présentation PowerPoint</vt:lpstr>
      <vt:lpstr>Présentation PowerPoint</vt:lpstr>
      <vt:lpstr>Présentation PowerPoint</vt:lpstr>
      <vt:lpstr>-  Promoteur /Mode de financement du projet  -  Investigateurs : Investigateur principal, Co investigateurs -  Curriculum Vitae des investigateurs -  Déclaration des conflits d’intérêt  - Services concernés  -  Background  -  Type de l’étude -  Objectif de l’étude  -  Méthodologie statistique  -  Population cible : Nombre de l’échantillon, critères d’inclusion, critères d’exclusion -  Design de l’étude  -  Durée de l’étude : Début, fin prévue -  Circuit des prélèvements et les noms des responsables correspondants  -  Eventuels risques encourus  -  Références bibliographiques  -  Le questionnaire patient (code patient) -  Le formulaire du consentement éclairé : En français et en arabe -  La lettre informative pour les participants : En français et en arabe -  Approbation de l’Instance Nationale de Protection des Données personnelles si des analyses seront faites à l’étranger   NB : Toutes ces directives ne seront pas obligatoirement exigées, ceci dépendra du projet.  Une présentation de l’étude par l’investigateur aux membres du comité lors de la réunion est  Obligatoire. L’investigateur devra ensuite quitter la réunion pour permettre le vote des  membres.  </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OBJECTIF :</dc:title>
  <dc:creator>TN000761</dc:creator>
  <cp:lastModifiedBy>hanen bouaziz</cp:lastModifiedBy>
  <cp:revision>2</cp:revision>
  <dcterms:created xsi:type="dcterms:W3CDTF">2022-10-03T21:26:23Z</dcterms:created>
  <dcterms:modified xsi:type="dcterms:W3CDTF">2022-11-29T13:55:24Z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2022-03-09T00:00:00Z</vt:filetime>
  </property>
  <property fmtid="{D5CDD505-2E9C-101B-9397-08002B2CF9AE}" pid="3" name="Creator">
    <vt:lpwstr>Microsoft® Word 2016</vt:lpwstr>
  </property>
  <property fmtid="{D5CDD505-2E9C-101B-9397-08002B2CF9AE}" pid="4" name="LastSaved">
    <vt:filetime>2022-10-03T00:00:00Z</vt:filetime>
  </property>
</Properties>
</file>